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783" r:id="rId2"/>
    <p:sldId id="523" r:id="rId3"/>
    <p:sldId id="1093" r:id="rId4"/>
    <p:sldId id="1179" r:id="rId5"/>
    <p:sldId id="1180" r:id="rId6"/>
    <p:sldId id="1193" r:id="rId7"/>
    <p:sldId id="478" r:id="rId8"/>
    <p:sldId id="1195" r:id="rId9"/>
    <p:sldId id="1103" r:id="rId1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1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ED73E6A-C562-2E8F-AB2E-36CF2CC4CB43}" name="Tom Coleman-Haynes" initials="TCH" userId="Tom Coleman-Haynes" providerId="None"/>
  <p188:author id="{C347647C-82DF-3714-D566-1F297C5840CD}" name="SOPHIA PAPADAKIS" initials="SP" userId="341674e120739e96" providerId="Windows Live"/>
  <p188:author id="{71413D82-31CA-FCC6-6538-D63CEEBA9C3D}" name="Susan Montgomery" initials="SM" userId="e6e415be2107f65b"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D579"/>
    <a:srgbClr val="DAF2F4"/>
    <a:srgbClr val="8B6DAD"/>
    <a:srgbClr val="008489"/>
    <a:srgbClr val="CBEFF0"/>
    <a:srgbClr val="E7F8F9"/>
    <a:srgbClr val="005EB8"/>
    <a:srgbClr val="41B6E6"/>
    <a:srgbClr val="D9F2F3"/>
    <a:srgbClr val="0250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43" autoAdjust="0"/>
    <p:restoredTop sz="66901" autoAdjust="0"/>
  </p:normalViewPr>
  <p:slideViewPr>
    <p:cSldViewPr snapToGrid="0" snapToObjects="1">
      <p:cViewPr varScale="1">
        <p:scale>
          <a:sx n="76" d="100"/>
          <a:sy n="76" d="100"/>
        </p:scale>
        <p:origin x="1480" y="192"/>
      </p:cViewPr>
      <p:guideLst>
        <p:guide orient="horz" pos="2160"/>
        <p:guide pos="2880"/>
        <p:guide orient="horz" pos="3113"/>
      </p:guideLst>
    </p:cSldViewPr>
  </p:slideViewPr>
  <p:notesTextViewPr>
    <p:cViewPr>
      <p:scale>
        <a:sx n="100" d="100"/>
        <a:sy n="100" d="100"/>
      </p:scale>
      <p:origin x="0" y="0"/>
    </p:cViewPr>
  </p:notesTextViewPr>
  <p:sorterViewPr>
    <p:cViewPr varScale="1">
      <p:scale>
        <a:sx n="1" d="1"/>
        <a:sy n="1" d="1"/>
      </p:scale>
      <p:origin x="0" y="0"/>
    </p:cViewPr>
  </p:sorterViewPr>
  <p:notesViewPr>
    <p:cSldViewPr snapToGrid="0" snapToObjects="1">
      <p:cViewPr varScale="1">
        <p:scale>
          <a:sx n="96" d="100"/>
          <a:sy n="96" d="100"/>
        </p:scale>
        <p:origin x="368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microsoft.com/office/2018/10/relationships/authors" Targe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latin typeface="Century Gothic" panose="020B0502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66CA80A-42B6-8E41-9525-2A086360CB33}" type="datetime1">
              <a:rPr lang="en-US">
                <a:latin typeface="Century Gothic" panose="020B0502020202020204" pitchFamily="34" charset="0"/>
              </a:rPr>
              <a:pPr>
                <a:defRPr/>
              </a:pPr>
              <a:t>8/10/22</a:t>
            </a:fld>
            <a:endParaRPr lang="en-US" dirty="0">
              <a:latin typeface="Century Gothic" panose="020B0502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latin typeface="Century Gothic" panose="020B0502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A21D9719-0090-5543-A777-ABB8C070B7A9}" type="slidenum">
              <a:rPr lang="en-US">
                <a:latin typeface="Century Gothic" panose="020B0502020202020204" pitchFamily="34" charset="0"/>
              </a:rPr>
              <a:pPr>
                <a:defRPr/>
              </a:pPr>
              <a:t>‹#›</a:t>
            </a:fld>
            <a:endParaRPr lang="en-US" dirty="0">
              <a:latin typeface="Century Gothic" panose="020B0502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3C4B8611-C51B-8D42-9529-83F35716B3F2}" type="datetime1">
              <a:rPr lang="en-US" smtClean="0"/>
              <a:pPr>
                <a:defRPr/>
              </a:pPr>
              <a:t>8/10/22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242A2382-4541-B845-B6D5-E8B5A330E247}" type="slidenum">
              <a:rPr lang="en-US" smtClean="0"/>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1pPr>
    <a:lvl2pPr marL="4572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2pPr>
    <a:lvl3pPr marL="9144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3pPr>
    <a:lvl4pPr marL="13716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4pPr>
    <a:lvl5pPr marL="18288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endParaRPr lang="en-GB" altLang="en-US" dirty="0">
              <a:latin typeface="Century Gothic" panose="020B0502020202020204" pitchFamily="34" charset="0"/>
            </a:endParaRPr>
          </a:p>
        </p:txBody>
      </p:sp>
      <p:sp>
        <p:nvSpPr>
          <p:cNvPr id="4" name="Slide Number Placeholder 3"/>
          <p:cNvSpPr>
            <a:spLocks noGrp="1"/>
          </p:cNvSpPr>
          <p:nvPr>
            <p:ph type="sldNum" sz="quarter" idx="5"/>
          </p:nvPr>
        </p:nvSpPr>
        <p:spPr/>
        <p:txBody>
          <a:bodyPr/>
          <a:lstStyle/>
          <a:p>
            <a:pPr>
              <a:defRPr/>
            </a:pPr>
            <a:fld id="{717DC927-BA5F-ED4E-9F4C-9BB5292B4359}" type="slidenum">
              <a:rPr lang="en-US" smtClean="0"/>
              <a:pPr>
                <a:defRPr/>
              </a:pPr>
              <a:t>1</a:t>
            </a:fld>
            <a:endParaRPr lang="en-US" dirty="0"/>
          </a:p>
        </p:txBody>
      </p:sp>
    </p:spTree>
    <p:extLst>
      <p:ext uri="{BB962C8B-B14F-4D97-AF65-F5344CB8AC3E}">
        <p14:creationId xmlns:p14="http://schemas.microsoft.com/office/powerpoint/2010/main" val="2354639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en-US" sz="1200" dirty="0"/>
              <a:t> [Read points on slide]</a:t>
            </a:r>
          </a:p>
          <a:p>
            <a:endParaRPr lang="en-US" sz="1200"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2</a:t>
            </a:fld>
            <a:endParaRPr lang="en-US"/>
          </a:p>
        </p:txBody>
      </p:sp>
    </p:spTree>
    <p:extLst>
      <p:ext uri="{BB962C8B-B14F-4D97-AF65-F5344CB8AC3E}">
        <p14:creationId xmlns:p14="http://schemas.microsoft.com/office/powerpoint/2010/main" val="3640611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en-US" sz="1200" dirty="0"/>
              <a:t>[Read points on slide]</a:t>
            </a:r>
          </a:p>
          <a:p>
            <a:endParaRPr lang="en-US" sz="1200"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3</a:t>
            </a:fld>
            <a:endParaRPr lang="en-US" dirty="0"/>
          </a:p>
        </p:txBody>
      </p:sp>
    </p:spTree>
    <p:extLst>
      <p:ext uri="{BB962C8B-B14F-4D97-AF65-F5344CB8AC3E}">
        <p14:creationId xmlns:p14="http://schemas.microsoft.com/office/powerpoint/2010/main" val="5019802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hangingPunct="1">
              <a:spcBef>
                <a:spcPct val="0"/>
              </a:spcBef>
              <a:buFont typeface="Arial" panose="020B0604020202020204" pitchFamily="34" charset="0"/>
              <a:buNone/>
            </a:pPr>
            <a:r>
              <a:rPr lang="en-GB" altLang="en-US" sz="1200" dirty="0"/>
              <a:t> [Read points on slide]</a:t>
            </a:r>
          </a:p>
          <a:p>
            <a:pPr marL="0" indent="0" eaLnBrk="1" hangingPunct="1">
              <a:spcBef>
                <a:spcPct val="0"/>
              </a:spcBef>
              <a:buFont typeface="Arial" panose="020B0604020202020204" pitchFamily="34" charset="0"/>
              <a:buNone/>
            </a:pPr>
            <a:r>
              <a:rPr lang="en-GB" altLang="en-US" sz="1200" dirty="0"/>
              <a:t> </a:t>
            </a:r>
          </a:p>
          <a:p>
            <a:endParaRPr lang="en-US" sz="1200" dirty="0"/>
          </a:p>
          <a:p>
            <a:endParaRPr lang="en-US" sz="1200"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4</a:t>
            </a:fld>
            <a:endParaRPr lang="en-US" dirty="0"/>
          </a:p>
        </p:txBody>
      </p:sp>
    </p:spTree>
    <p:extLst>
      <p:ext uri="{BB962C8B-B14F-4D97-AF65-F5344CB8AC3E}">
        <p14:creationId xmlns:p14="http://schemas.microsoft.com/office/powerpoint/2010/main" val="41477651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hangingPunct="1">
              <a:spcBef>
                <a:spcPct val="0"/>
              </a:spcBef>
              <a:buFont typeface="Arial" panose="020B0604020202020204" pitchFamily="34" charset="0"/>
              <a:buNone/>
            </a:pPr>
            <a:r>
              <a:rPr lang="en-GB" altLang="en-US" sz="1200" dirty="0"/>
              <a:t> [Read points on slide]</a:t>
            </a:r>
          </a:p>
          <a:p>
            <a:pPr marL="0" indent="0" eaLnBrk="1" hangingPunct="1">
              <a:spcBef>
                <a:spcPct val="0"/>
              </a:spcBef>
              <a:buFont typeface="Arial" panose="020B0604020202020204" pitchFamily="34" charset="0"/>
              <a:buNone/>
            </a:pPr>
            <a:r>
              <a:rPr lang="en-GB" altLang="en-US" sz="1200" dirty="0"/>
              <a:t> </a:t>
            </a:r>
          </a:p>
          <a:p>
            <a:endParaRPr lang="en-US" sz="1200" dirty="0"/>
          </a:p>
          <a:p>
            <a:endParaRPr lang="en-US" sz="1200"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5</a:t>
            </a:fld>
            <a:endParaRPr lang="en-US" dirty="0"/>
          </a:p>
        </p:txBody>
      </p:sp>
    </p:spTree>
    <p:extLst>
      <p:ext uri="{BB962C8B-B14F-4D97-AF65-F5344CB8AC3E}">
        <p14:creationId xmlns:p14="http://schemas.microsoft.com/office/powerpoint/2010/main" val="4784645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dirty="0"/>
              <a:t>Review information on the slide as a reminder of recommended training, support and supervision following this training course. </a:t>
            </a: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6</a:t>
            </a:fld>
            <a:endParaRPr lang="en-US" dirty="0"/>
          </a:p>
        </p:txBody>
      </p:sp>
    </p:spTree>
    <p:extLst>
      <p:ext uri="{BB962C8B-B14F-4D97-AF65-F5344CB8AC3E}">
        <p14:creationId xmlns:p14="http://schemas.microsoft.com/office/powerpoint/2010/main" val="23983655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Mental health resources:</a:t>
            </a:r>
          </a:p>
          <a:p>
            <a:endParaRPr lang="en-US" sz="1200" dirty="0"/>
          </a:p>
          <a:p>
            <a:pPr marL="171450" indent="-171450">
              <a:buFont typeface="Arial" panose="020B0604020202020204" pitchFamily="34" charset="0"/>
              <a:buChar char="•"/>
            </a:pPr>
            <a:r>
              <a:rPr lang="en-US" sz="1200" dirty="0"/>
              <a:t>Mental health specialty module</a:t>
            </a:r>
          </a:p>
          <a:p>
            <a:pPr marL="171450" indent="-171450">
              <a:buFont typeface="Arial" panose="020B0604020202020204" pitchFamily="34" charset="0"/>
              <a:buChar char="•"/>
            </a:pPr>
            <a:endParaRPr lang="en-US" sz="1200" dirty="0"/>
          </a:p>
          <a:p>
            <a:pPr marL="171450" indent="-171450">
              <a:buFont typeface="Arial" panose="020B0604020202020204" pitchFamily="34" charset="0"/>
              <a:buChar char="•"/>
            </a:pPr>
            <a:r>
              <a:rPr lang="en-US" sz="1200" dirty="0"/>
              <a:t>Smoking cessation and mental health briefing</a:t>
            </a: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7</a:t>
            </a:fld>
            <a:endParaRPr lang="en-US" dirty="0"/>
          </a:p>
        </p:txBody>
      </p:sp>
    </p:spTree>
    <p:extLst>
      <p:ext uri="{BB962C8B-B14F-4D97-AF65-F5344CB8AC3E}">
        <p14:creationId xmlns:p14="http://schemas.microsoft.com/office/powerpoint/2010/main" val="18162245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r>
              <a:rPr lang="en-US" sz="1200" dirty="0"/>
              <a:t>I’d like to to stop here and open up for a few minutes to hear from you reflections from this overview on smoking and mental health. </a:t>
            </a:r>
          </a:p>
          <a:p>
            <a:endParaRPr lang="en-US" sz="1200" dirty="0"/>
          </a:p>
          <a:p>
            <a:r>
              <a:rPr lang="en-US" sz="1200" dirty="0"/>
              <a:t>If I can ask any one who wants to do so to share one thing that you learned or will be taking away from this morning  discussion. One thing that you will differently as a result?</a:t>
            </a:r>
          </a:p>
          <a:p>
            <a:endParaRPr lang="en-US" sz="1200" dirty="0"/>
          </a:p>
          <a:p>
            <a:r>
              <a:rPr lang="en-US" sz="1200" dirty="0"/>
              <a:t>Open the discussion to the group to both speak aloud or write in the chat. </a:t>
            </a:r>
          </a:p>
          <a:p>
            <a:endParaRPr lang="en-GB" altLang="en-US" sz="1200" dirty="0"/>
          </a:p>
        </p:txBody>
      </p:sp>
      <p:sp>
        <p:nvSpPr>
          <p:cNvPr id="4" name="Slide Number Placeholder 3"/>
          <p:cNvSpPr>
            <a:spLocks noGrp="1"/>
          </p:cNvSpPr>
          <p:nvPr>
            <p:ph type="sldNum" sz="quarter" idx="5"/>
          </p:nvPr>
        </p:nvSpPr>
        <p:spPr/>
        <p:txBody>
          <a:bodyPr/>
          <a:lstStyle/>
          <a:p>
            <a:pPr>
              <a:defRPr/>
            </a:pPr>
            <a:fld id="{717DC927-BA5F-ED4E-9F4C-9BB5292B4359}" type="slidenum">
              <a:rPr lang="en-US" smtClean="0"/>
              <a:pPr>
                <a:defRPr/>
              </a:pPr>
              <a:t>8</a:t>
            </a:fld>
            <a:endParaRPr lang="en-US" dirty="0"/>
          </a:p>
        </p:txBody>
      </p:sp>
    </p:spTree>
    <p:extLst>
      <p:ext uri="{BB962C8B-B14F-4D97-AF65-F5344CB8AC3E}">
        <p14:creationId xmlns:p14="http://schemas.microsoft.com/office/powerpoint/2010/main" val="15275650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9</a:t>
            </a:fld>
            <a:endParaRPr lang="en-US" dirty="0"/>
          </a:p>
        </p:txBody>
      </p:sp>
    </p:spTree>
    <p:extLst>
      <p:ext uri="{BB962C8B-B14F-4D97-AF65-F5344CB8AC3E}">
        <p14:creationId xmlns:p14="http://schemas.microsoft.com/office/powerpoint/2010/main" val="359715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5B3ABCA-F75A-9F10-45E6-F13CD3CF0D5A}"/>
              </a:ext>
            </a:extLst>
          </p:cNvPr>
          <p:cNvPicPr>
            <a:picLocks noChangeAspect="1"/>
          </p:cNvPicPr>
          <p:nvPr userDrawn="1"/>
        </p:nvPicPr>
        <p:blipFill>
          <a:blip r:embed="rId2"/>
          <a:srcRect/>
          <a:stretch/>
        </p:blipFill>
        <p:spPr>
          <a:xfrm>
            <a:off x="0" y="0"/>
            <a:ext cx="9144000" cy="6858000"/>
          </a:xfrm>
          <a:prstGeom prst="rect">
            <a:avLst/>
          </a:prstGeom>
        </p:spPr>
      </p:pic>
      <p:sp>
        <p:nvSpPr>
          <p:cNvPr id="3" name="Subtitle 2"/>
          <p:cNvSpPr>
            <a:spLocks noGrp="1"/>
          </p:cNvSpPr>
          <p:nvPr>
            <p:ph type="subTitle" idx="1"/>
          </p:nvPr>
        </p:nvSpPr>
        <p:spPr>
          <a:xfrm>
            <a:off x="952500" y="956961"/>
            <a:ext cx="7200900" cy="2302767"/>
          </a:xfrm>
        </p:spPr>
        <p:txBody>
          <a:bodyPr>
            <a:noAutofit/>
          </a:bodyPr>
          <a:lstStyle>
            <a:lvl1pPr marL="0" indent="0" algn="l">
              <a:lnSpc>
                <a:spcPts val="45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52500" y="5139778"/>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dirty="0"/>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52500" y="5508946"/>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dirty="0"/>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52500" y="4770610"/>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dirty="0"/>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424426-9EA0-2F80-518F-B1E6C04AF998}"/>
              </a:ext>
            </a:extLst>
          </p:cNvPr>
          <p:cNvPicPr>
            <a:picLocks noChangeAspect="1"/>
          </p:cNvPicPr>
          <p:nvPr userDrawn="1"/>
        </p:nvPicPr>
        <p:blipFill>
          <a:blip r:embed="rId2"/>
          <a:srcRect/>
          <a:stretch/>
        </p:blipFill>
        <p:spPr>
          <a:xfrm>
            <a:off x="0" y="0"/>
            <a:ext cx="9144000" cy="6858000"/>
          </a:xfrm>
          <a:prstGeom prst="rect">
            <a:avLst/>
          </a:prstGeom>
        </p:spPr>
      </p:pic>
      <p:sp>
        <p:nvSpPr>
          <p:cNvPr id="5" name="Subtitle 2">
            <a:extLst>
              <a:ext uri="{FF2B5EF4-FFF2-40B4-BE49-F238E27FC236}">
                <a16:creationId xmlns:a16="http://schemas.microsoft.com/office/drawing/2014/main" id="{9899109D-217D-F041-A2C0-B8AE13CD4563}"/>
              </a:ext>
            </a:extLst>
          </p:cNvPr>
          <p:cNvSpPr>
            <a:spLocks noGrp="1"/>
          </p:cNvSpPr>
          <p:nvPr>
            <p:ph type="subTitle" idx="1"/>
          </p:nvPr>
        </p:nvSpPr>
        <p:spPr>
          <a:xfrm>
            <a:off x="952500" y="1772816"/>
            <a:ext cx="7200900" cy="3168352"/>
          </a:xfrm>
        </p:spPr>
        <p:txBody>
          <a:bodyPr anchor="ctr">
            <a:noAutofit/>
          </a:bodyPr>
          <a:lstStyle>
            <a:lvl1pPr marL="0" indent="0" algn="ctr">
              <a:lnSpc>
                <a:spcPts val="4500"/>
              </a:lnSpc>
              <a:spcBef>
                <a:spcPts val="500"/>
              </a:spcBef>
              <a:spcAft>
                <a:spcPts val="500"/>
              </a:spcAft>
              <a:buNone/>
              <a:defRPr sz="4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Tree>
    <p:extLst>
      <p:ext uri="{BB962C8B-B14F-4D97-AF65-F5344CB8AC3E}">
        <p14:creationId xmlns:p14="http://schemas.microsoft.com/office/powerpoint/2010/main" val="389980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3849757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C715FEF-457E-AC89-C71E-16076653ABA4}"/>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28573945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dar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248445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dark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3286173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right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4093457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dark smok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6475621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right smok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1508742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d divide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
        <p:nvSpPr>
          <p:cNvPr id="4" name="Subtitle 2">
            <a:extLst>
              <a:ext uri="{FF2B5EF4-FFF2-40B4-BE49-F238E27FC236}">
                <a16:creationId xmlns:a16="http://schemas.microsoft.com/office/drawing/2014/main" id="{5D5354D8-9E79-F53A-AE4D-8476D4C51D42}"/>
              </a:ext>
            </a:extLst>
          </p:cNvPr>
          <p:cNvSpPr>
            <a:spLocks noGrp="1"/>
          </p:cNvSpPr>
          <p:nvPr>
            <p:ph type="subTitle" idx="1"/>
          </p:nvPr>
        </p:nvSpPr>
        <p:spPr>
          <a:xfrm>
            <a:off x="952500" y="1239656"/>
            <a:ext cx="7200900" cy="4344935"/>
          </a:xfrm>
        </p:spPr>
        <p:txBody>
          <a:bodyPr anchor="ctr">
            <a:noAutofit/>
          </a:bodyPr>
          <a:lstStyle>
            <a:lvl1pPr marL="0" indent="0" algn="ctr">
              <a:lnSpc>
                <a:spcPts val="15000"/>
              </a:lnSpc>
              <a:spcBef>
                <a:spcPts val="0"/>
              </a:spcBef>
              <a:spcAft>
                <a:spcPts val="0"/>
              </a:spcAft>
              <a:buNone/>
              <a:defRPr sz="15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Tree>
    <p:extLst>
      <p:ext uri="{BB962C8B-B14F-4D97-AF65-F5344CB8AC3E}">
        <p14:creationId xmlns:p14="http://schemas.microsoft.com/office/powerpoint/2010/main" val="5992069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2CDCA11-03B8-6646-AE16-91CB8EE8D86C}"/>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CB023386-0522-9942-AAAD-B5EDFBC1B607}"/>
              </a:ext>
            </a:extLst>
          </p:cNvPr>
          <p:cNvPicPr>
            <a:picLocks noChangeAspect="1"/>
          </p:cNvPicPr>
          <p:nvPr userDrawn="1"/>
        </p:nvPicPr>
        <p:blipFill>
          <a:blip r:embed="rId3"/>
          <a:stretch>
            <a:fillRect/>
          </a:stretch>
        </p:blipFill>
        <p:spPr>
          <a:xfrm>
            <a:off x="2520225" y="2133600"/>
            <a:ext cx="4103550" cy="2274794"/>
          </a:xfrm>
          <a:prstGeom prst="rect">
            <a:avLst/>
          </a:prstGeom>
          <a:effectLst>
            <a:outerShdw blurRad="254000" dist="38100" dir="5400000" algn="ctr" rotWithShape="0">
              <a:srgbClr val="000000">
                <a:alpha val="25000"/>
              </a:srgbClr>
            </a:outerShdw>
          </a:effectLst>
        </p:spPr>
      </p:pic>
    </p:spTree>
    <p:extLst>
      <p:ext uri="{BB962C8B-B14F-4D97-AF65-F5344CB8AC3E}">
        <p14:creationId xmlns:p14="http://schemas.microsoft.com/office/powerpoint/2010/main" val="3756965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ain title + log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2" name="Picture 11">
            <a:extLst>
              <a:ext uri="{FF2B5EF4-FFF2-40B4-BE49-F238E27FC236}">
                <a16:creationId xmlns:a16="http://schemas.microsoft.com/office/drawing/2014/main" id="{45B3ABCA-F75A-9F10-45E6-F13CD3CF0D5A}"/>
              </a:ext>
            </a:extLst>
          </p:cNvPr>
          <p:cNvPicPr>
            <a:picLocks noChangeAspect="1"/>
          </p:cNvPicPr>
          <p:nvPr userDrawn="1"/>
        </p:nvPicPr>
        <p:blipFill rotWithShape="1">
          <a:blip r:embed="rId2"/>
          <a:srcRect t="-4" b="21262"/>
          <a:stretch/>
        </p:blipFill>
        <p:spPr>
          <a:xfrm>
            <a:off x="0" y="0"/>
            <a:ext cx="9144000" cy="5400000"/>
          </a:xfrm>
          <a:prstGeom prst="rect">
            <a:avLst/>
          </a:prstGeom>
          <a:effectLst>
            <a:outerShdw blurRad="328814" dist="76200" dir="5400000" algn="ctr" rotWithShape="0">
              <a:srgbClr val="000000">
                <a:alpha val="20000"/>
              </a:srgbClr>
            </a:outerShdw>
          </a:effectLst>
        </p:spPr>
      </p:pic>
      <p:sp>
        <p:nvSpPr>
          <p:cNvPr id="3" name="Subtitle 2"/>
          <p:cNvSpPr>
            <a:spLocks noGrp="1"/>
          </p:cNvSpPr>
          <p:nvPr>
            <p:ph type="subTitle" idx="1"/>
          </p:nvPr>
        </p:nvSpPr>
        <p:spPr>
          <a:xfrm>
            <a:off x="952500" y="818745"/>
            <a:ext cx="7200900" cy="2302767"/>
          </a:xfrm>
        </p:spPr>
        <p:txBody>
          <a:bodyPr>
            <a:noAutofit/>
          </a:bodyPr>
          <a:lstStyle>
            <a:lvl1pPr marL="0" indent="0" algn="l">
              <a:lnSpc>
                <a:spcPts val="45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52500" y="3980827"/>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dirty="0"/>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52500" y="4349995"/>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dirty="0"/>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52500" y="3611659"/>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dirty="0"/>
              <a:t>Click to edit Master text styles</a:t>
            </a:r>
          </a:p>
        </p:txBody>
      </p:sp>
    </p:spTree>
    <p:extLst>
      <p:ext uri="{BB962C8B-B14F-4D97-AF65-F5344CB8AC3E}">
        <p14:creationId xmlns:p14="http://schemas.microsoft.com/office/powerpoint/2010/main" val="18968255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NHS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13" name="Group 12">
            <a:extLst>
              <a:ext uri="{FF2B5EF4-FFF2-40B4-BE49-F238E27FC236}">
                <a16:creationId xmlns:a16="http://schemas.microsoft.com/office/drawing/2014/main" id="{B09B9844-7748-7647-2554-87D55F04CF58}"/>
              </a:ext>
            </a:extLst>
          </p:cNvPr>
          <p:cNvGrpSpPr/>
          <p:nvPr userDrawn="1"/>
        </p:nvGrpSpPr>
        <p:grpSpPr>
          <a:xfrm>
            <a:off x="1899002" y="2904674"/>
            <a:ext cx="5539281" cy="801914"/>
            <a:chOff x="1853603" y="3028043"/>
            <a:chExt cx="5539281" cy="801914"/>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tretch>
              <a:fillRect/>
            </a:stretch>
          </p:blipFill>
          <p:spPr>
            <a:xfrm>
              <a:off x="1853603" y="3028043"/>
              <a:ext cx="1740518" cy="801914"/>
            </a:xfrm>
            <a:prstGeom prst="rect">
              <a:avLst/>
            </a:prstGeom>
          </p:spPr>
        </p:pic>
        <p:pic>
          <p:nvPicPr>
            <p:cNvPr id="11" name="Picture 10">
              <a:extLst>
                <a:ext uri="{FF2B5EF4-FFF2-40B4-BE49-F238E27FC236}">
                  <a16:creationId xmlns:a16="http://schemas.microsoft.com/office/drawing/2014/main" id="{87F065BB-FFBF-E954-8424-005EB4EDBD83}"/>
                </a:ext>
              </a:extLst>
            </p:cNvPr>
            <p:cNvPicPr>
              <a:picLocks noChangeAspect="1"/>
            </p:cNvPicPr>
            <p:nvPr userDrawn="1"/>
          </p:nvPicPr>
          <p:blipFill>
            <a:blip r:embed="rId3"/>
            <a:stretch>
              <a:fillRect/>
            </a:stretch>
          </p:blipFill>
          <p:spPr>
            <a:xfrm>
              <a:off x="4722875" y="3028043"/>
              <a:ext cx="2670009" cy="801914"/>
            </a:xfrm>
            <a:prstGeom prst="rect">
              <a:avLst/>
            </a:prstGeom>
          </p:spPr>
        </p:pic>
      </p:grpSp>
    </p:spTree>
    <p:extLst>
      <p:ext uri="{BB962C8B-B14F-4D97-AF65-F5344CB8AC3E}">
        <p14:creationId xmlns:p14="http://schemas.microsoft.com/office/powerpoint/2010/main" val="1540590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68CBAB-1FD6-6E01-67D8-6BF934FE5EAF}"/>
              </a:ext>
            </a:extLst>
          </p:cNvPr>
          <p:cNvPicPr>
            <a:picLocks noChangeAspect="1"/>
          </p:cNvPicPr>
          <p:nvPr userDrawn="1"/>
        </p:nvPicPr>
        <p:blipFill>
          <a:blip r:embed="rId2"/>
          <a:srcRect/>
          <a:stretch/>
        </p:blipFill>
        <p:spPr>
          <a:xfrm>
            <a:off x="0" y="0"/>
            <a:ext cx="9144000" cy="6858000"/>
          </a:xfrm>
          <a:prstGeom prst="rect">
            <a:avLst/>
          </a:prstGeom>
        </p:spPr>
      </p:pic>
      <p:sp>
        <p:nvSpPr>
          <p:cNvPr id="2" name="Title 1"/>
          <p:cNvSpPr>
            <a:spLocks noGrp="1"/>
          </p:cNvSpPr>
          <p:nvPr>
            <p:ph type="ctrTitle"/>
          </p:nvPr>
        </p:nvSpPr>
        <p:spPr>
          <a:xfrm>
            <a:off x="952500" y="956961"/>
            <a:ext cx="7200900" cy="502567"/>
          </a:xfrm>
        </p:spPr>
        <p:txBody>
          <a:bodyPr>
            <a:normAutofit/>
          </a:bodyPr>
          <a:lstStyle>
            <a:lvl1pPr>
              <a:defRPr sz="2400" b="0">
                <a:solidFill>
                  <a:srgbClr val="00D5D9"/>
                </a:solidFill>
                <a:effectLst>
                  <a:outerShdw blurRad="254000" dist="38100" dir="5400000" algn="ctr" rotWithShape="0">
                    <a:srgbClr val="000000">
                      <a:alpha val="25000"/>
                    </a:srgbClr>
                  </a:outerShdw>
                </a:effectLst>
              </a:defRPr>
            </a:lvl1pPr>
          </a:lstStyle>
          <a:p>
            <a:endParaRPr lang="en-US" dirty="0"/>
          </a:p>
        </p:txBody>
      </p:sp>
      <p:sp>
        <p:nvSpPr>
          <p:cNvPr id="3" name="Subtitle 2"/>
          <p:cNvSpPr>
            <a:spLocks noGrp="1"/>
          </p:cNvSpPr>
          <p:nvPr>
            <p:ph type="subTitle" idx="1"/>
          </p:nvPr>
        </p:nvSpPr>
        <p:spPr>
          <a:xfrm>
            <a:off x="952500" y="1481097"/>
            <a:ext cx="7200900" cy="4586943"/>
          </a:xfrm>
        </p:spPr>
        <p:txBody>
          <a:bodyPr>
            <a:noAutofit/>
          </a:bodyPr>
          <a:lstStyle>
            <a:lvl1pPr marL="0" indent="0" algn="l">
              <a:lnSpc>
                <a:spcPts val="3800"/>
              </a:lnSpc>
              <a:spcBef>
                <a:spcPts val="1500"/>
              </a:spcBef>
              <a:spcAft>
                <a:spcPts val="1500"/>
              </a:spcAft>
              <a:buNone/>
              <a:defRPr sz="28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Tree>
    <p:extLst>
      <p:ext uri="{BB962C8B-B14F-4D97-AF65-F5344CB8AC3E}">
        <p14:creationId xmlns:p14="http://schemas.microsoft.com/office/powerpoint/2010/main" val="832810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ener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dirty="0"/>
              <a:t>Click to edit Master title style</a:t>
            </a:r>
            <a:endParaRPr lang="en-US" dirty="0"/>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35635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defRPr/>
            </a:pPr>
            <a:r>
              <a:rPr lang="en-US" b="1" dirty="0"/>
              <a:t>Tobacco Treatment for People with SMI:</a:t>
            </a:r>
            <a:r>
              <a:rPr lang="en-US" dirty="0"/>
              <a:t> Introduction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dirty="0"/>
              <a:t>Click to edit Master title style</a:t>
            </a:r>
            <a:endParaRPr lang="en-US" dirty="0"/>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lvl1pPr marL="0" indent="0">
              <a:tabLst>
                <a:tab pos="301625" algn="l"/>
              </a:tabLst>
              <a:defRPr/>
            </a:lvl1pPr>
          </a:lstStyle>
          <a:p>
            <a:pPr marL="0" indent="0">
              <a:buNone/>
            </a:pPr>
            <a:endParaRPr lang="en-US" dirty="0"/>
          </a:p>
        </p:txBody>
      </p:sp>
      <p:sp>
        <p:nvSpPr>
          <p:cNvPr id="6" name="Footer Placeholder 4">
            <a:extLst>
              <a:ext uri="{FF2B5EF4-FFF2-40B4-BE49-F238E27FC236}">
                <a16:creationId xmlns:a16="http://schemas.microsoft.com/office/drawing/2014/main" id="{F8C9E131-FD36-23EA-0889-758842A3F37F}"/>
              </a:ext>
            </a:extLst>
          </p:cNvPr>
          <p:cNvSpPr>
            <a:spLocks noGrp="1"/>
          </p:cNvSpPr>
          <p:nvPr>
            <p:ph type="ftr" sz="quarter" idx="3"/>
          </p:nvPr>
        </p:nvSpPr>
        <p:spPr>
          <a:xfrm>
            <a:off x="593184" y="635635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defRPr/>
            </a:pPr>
            <a:r>
              <a:rPr lang="en-US" b="1" dirty="0"/>
              <a:t>Tobacco Treatment for People with SMI:</a:t>
            </a:r>
            <a:r>
              <a:rPr lang="en-US" dirty="0"/>
              <a:t> Introduction</a:t>
            </a:r>
          </a:p>
        </p:txBody>
      </p:sp>
    </p:spTree>
    <p:extLst>
      <p:ext uri="{BB962C8B-B14F-4D97-AF65-F5344CB8AC3E}">
        <p14:creationId xmlns:p14="http://schemas.microsoft.com/office/powerpoint/2010/main" val="3452306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71500" y="1752601"/>
            <a:ext cx="3771900" cy="4267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4" name="Content Placeholder 3"/>
          <p:cNvSpPr>
            <a:spLocks noGrp="1"/>
          </p:cNvSpPr>
          <p:nvPr>
            <p:ph sz="half" idx="2"/>
          </p:nvPr>
        </p:nvSpPr>
        <p:spPr>
          <a:xfrm>
            <a:off x="4800600" y="1752600"/>
            <a:ext cx="3733800" cy="42672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7" name="Footer Placeholder 4">
            <a:extLst>
              <a:ext uri="{FF2B5EF4-FFF2-40B4-BE49-F238E27FC236}">
                <a16:creationId xmlns:a16="http://schemas.microsoft.com/office/drawing/2014/main" id="{25C028FF-DAD1-C1E6-F56C-27E08618806C}"/>
              </a:ext>
            </a:extLst>
          </p:cNvPr>
          <p:cNvSpPr>
            <a:spLocks noGrp="1"/>
          </p:cNvSpPr>
          <p:nvPr>
            <p:ph type="ftr" sz="quarter" idx="3"/>
          </p:nvPr>
        </p:nvSpPr>
        <p:spPr>
          <a:xfrm>
            <a:off x="593184" y="635635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defRPr/>
            </a:pPr>
            <a:r>
              <a:rPr lang="en-US" b="1" dirty="0"/>
              <a:t>Tobacco Treatment for People with SMI:</a:t>
            </a:r>
            <a:r>
              <a:rPr lang="en-US" dirty="0"/>
              <a:t> Introduction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571500" y="1747520"/>
            <a:ext cx="3771900" cy="639762"/>
          </a:xfr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571500" y="2438400"/>
            <a:ext cx="3771900" cy="35814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600"/>
            </a:lvl7pPr>
            <a:lvl8pPr>
              <a:defRPr sz="1600"/>
            </a:lvl8pPr>
            <a:lvl9pPr>
              <a:defRPr sz="1600"/>
            </a:lvl9p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5" name="Text Placeholder 4"/>
          <p:cNvSpPr>
            <a:spLocks noGrp="1"/>
          </p:cNvSpPr>
          <p:nvPr>
            <p:ph type="body" sz="quarter" idx="3"/>
          </p:nvPr>
        </p:nvSpPr>
        <p:spPr>
          <a:xfrm>
            <a:off x="4797425" y="1747520"/>
            <a:ext cx="3736975" cy="639762"/>
          </a:xfr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4797425" y="2438399"/>
            <a:ext cx="3736975" cy="35814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600"/>
            </a:lvl7pPr>
            <a:lvl8pPr>
              <a:defRPr sz="1600"/>
            </a:lvl8pPr>
            <a:lvl9pPr>
              <a:defRPr sz="1600"/>
            </a:lvl9p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9" name="Footer Placeholder 4">
            <a:extLst>
              <a:ext uri="{FF2B5EF4-FFF2-40B4-BE49-F238E27FC236}">
                <a16:creationId xmlns:a16="http://schemas.microsoft.com/office/drawing/2014/main" id="{3D4D72FC-B28E-CCBB-C752-F3C5195CB0F0}"/>
              </a:ext>
            </a:extLst>
          </p:cNvPr>
          <p:cNvSpPr>
            <a:spLocks noGrp="1"/>
          </p:cNvSpPr>
          <p:nvPr>
            <p:ph type="ftr" sz="quarter" idx="10"/>
          </p:nvPr>
        </p:nvSpPr>
        <p:spPr>
          <a:xfrm>
            <a:off x="593184" y="635635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defRPr/>
            </a:pPr>
            <a:r>
              <a:rPr lang="en-US" b="1" dirty="0"/>
              <a:t>Tobacco Treatment for People with SMI:</a:t>
            </a:r>
            <a:r>
              <a:rPr lang="en-US" dirty="0"/>
              <a:t> Introduction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092AF3A-EA40-604F-97D6-F4C65EC870CE}"/>
              </a:ext>
            </a:extLst>
          </p:cNvPr>
          <p:cNvSpPr/>
          <p:nvPr userDrawn="1"/>
        </p:nvSpPr>
        <p:spPr>
          <a:xfrm>
            <a:off x="0" y="0"/>
            <a:ext cx="9144000" cy="68580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sp>
        <p:nvSpPr>
          <p:cNvPr id="2" name="Title 1"/>
          <p:cNvSpPr>
            <a:spLocks noGrp="1"/>
          </p:cNvSpPr>
          <p:nvPr>
            <p:ph type="title"/>
          </p:nvPr>
        </p:nvSpPr>
        <p:spPr/>
        <p:txBody>
          <a:bodyPr/>
          <a:lstStyle>
            <a:lvl1pPr marL="0" algn="l">
              <a:defRPr baseline="0"/>
            </a:lvl1pPr>
          </a:lstStyle>
          <a:p>
            <a:r>
              <a:rPr lang="en-GB" dirty="0"/>
              <a:t>Click to edit Master title style</a:t>
            </a:r>
            <a:endParaRPr lang="en-US" dirty="0"/>
          </a:p>
        </p:txBody>
      </p:sp>
    </p:spTree>
    <p:extLst>
      <p:ext uri="{BB962C8B-B14F-4D97-AF65-F5344CB8AC3E}">
        <p14:creationId xmlns:p14="http://schemas.microsoft.com/office/powerpoint/2010/main" val="3599011965"/>
      </p:ext>
    </p:extLst>
  </p:cSld>
  <p:clrMapOvr>
    <a:masterClrMapping/>
  </p:clrMapOvr>
  <p:extLst>
    <p:ext uri="{DCECCB84-F9BA-43D5-87BE-67443E8EF086}">
      <p15:sldGuideLst xmlns:p15="http://schemas.microsoft.com/office/powerpoint/2012/main">
        <p15:guide id="1" orient="horz" pos="867" userDrawn="1">
          <p15:clr>
            <a:srgbClr val="FBAE40"/>
          </p15:clr>
        </p15:guide>
        <p15:guide id="2" orient="horz" pos="411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iz">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A4AF809-039D-21B8-03A5-8265304F04EF}"/>
              </a:ext>
            </a:extLst>
          </p:cNvPr>
          <p:cNvPicPr>
            <a:picLocks noChangeAspect="1"/>
          </p:cNvPicPr>
          <p:nvPr userDrawn="1"/>
        </p:nvPicPr>
        <p:blipFill>
          <a:blip r:embed="rId2"/>
          <a:srcRect/>
          <a:stretch/>
        </p:blipFill>
        <p:spPr>
          <a:xfrm>
            <a:off x="0" y="0"/>
            <a:ext cx="9144000" cy="6858000"/>
          </a:xfrm>
          <a:prstGeom prst="rect">
            <a:avLst/>
          </a:prstGeom>
        </p:spPr>
      </p:pic>
      <p:sp>
        <p:nvSpPr>
          <p:cNvPr id="3" name="Subtitle 2"/>
          <p:cNvSpPr>
            <a:spLocks noGrp="1"/>
          </p:cNvSpPr>
          <p:nvPr>
            <p:ph type="subTitle" idx="1"/>
          </p:nvPr>
        </p:nvSpPr>
        <p:spPr>
          <a:xfrm>
            <a:off x="952500" y="4797636"/>
            <a:ext cx="7200900" cy="1344372"/>
          </a:xfrm>
        </p:spPr>
        <p:txBody>
          <a:bodyPr anchor="ctr">
            <a:noAutofit/>
          </a:bodyPr>
          <a:lstStyle>
            <a:lvl1pPr marL="0" indent="0" algn="ctr">
              <a:lnSpc>
                <a:spcPts val="4800"/>
              </a:lnSpc>
              <a:spcBef>
                <a:spcPts val="0"/>
              </a:spcBef>
              <a:spcAft>
                <a:spcPts val="0"/>
              </a:spcAft>
              <a:buNone/>
              <a:defRPr sz="48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Tree>
    <p:extLst>
      <p:ext uri="{BB962C8B-B14F-4D97-AF65-F5344CB8AC3E}">
        <p14:creationId xmlns:p14="http://schemas.microsoft.com/office/powerpoint/2010/main" val="2131912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0"/>
            <a:ext cx="9144000" cy="1371600"/>
          </a:xfrm>
          <a:prstGeom prst="rect">
            <a:avLst/>
          </a:prstGeom>
          <a:gradFill flip="none" rotWithShape="1">
            <a:gsLst>
              <a:gs pos="13000">
                <a:srgbClr val="00B1FF"/>
              </a:gs>
              <a:gs pos="100000">
                <a:srgbClr val="0070C0">
                  <a:lumMod val="97000"/>
                </a:srgbClr>
              </a:gs>
            </a:gsLst>
            <a:lin ang="5400000" scaled="0"/>
            <a:tileRect/>
          </a:gradFill>
          <a:ln>
            <a:noFill/>
          </a:ln>
          <a:effectLst>
            <a:outerShdw blurRad="317500" dist="76200" dir="5400000" algn="ctr" rotWithShape="0">
              <a:srgbClr val="000000">
                <a:alpha val="20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pic>
        <p:nvPicPr>
          <p:cNvPr id="3" name="Picture 2">
            <a:extLst>
              <a:ext uri="{FF2B5EF4-FFF2-40B4-BE49-F238E27FC236}">
                <a16:creationId xmlns:a16="http://schemas.microsoft.com/office/drawing/2014/main" id="{627806B2-50AB-E041-B28D-8AAC3767974D}"/>
              </a:ext>
            </a:extLst>
          </p:cNvPr>
          <p:cNvPicPr>
            <a:picLocks noChangeAspect="1"/>
          </p:cNvPicPr>
          <p:nvPr userDrawn="1"/>
        </p:nvPicPr>
        <p:blipFill>
          <a:blip r:embed="rId22"/>
          <a:srcRect/>
          <a:stretch/>
        </p:blipFill>
        <p:spPr>
          <a:xfrm>
            <a:off x="3300" y="0"/>
            <a:ext cx="9137400" cy="1370610"/>
          </a:xfrm>
          <a:prstGeom prst="rect">
            <a:avLst/>
          </a:prstGeom>
        </p:spPr>
      </p:pic>
      <p:sp>
        <p:nvSpPr>
          <p:cNvPr id="8" name="Rectangle 7"/>
          <p:cNvSpPr/>
          <p:nvPr userDrawn="1"/>
        </p:nvSpPr>
        <p:spPr>
          <a:xfrm>
            <a:off x="0" y="6248400"/>
            <a:ext cx="9144000" cy="609600"/>
          </a:xfrm>
          <a:prstGeom prst="rect">
            <a:avLst/>
          </a:prstGeom>
          <a:solidFill>
            <a:srgbClr val="00BCBF">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solidFill>
                <a:schemeClr val="accent1"/>
              </a:solidFill>
              <a:latin typeface="Century Gothic" panose="020B0502020202020204" pitchFamily="34" charset="0"/>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dirty="0"/>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35635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defRPr/>
            </a:pPr>
            <a:r>
              <a:rPr lang="en-US" b="1" dirty="0"/>
              <a:t>Tobacco Treatment for People with SMI:</a:t>
            </a:r>
            <a:r>
              <a:rPr lang="en-US" dirty="0"/>
              <a:t> Introduction</a:t>
            </a:r>
          </a:p>
        </p:txBody>
      </p:sp>
    </p:spTree>
  </p:cSld>
  <p:clrMap bg1="lt1" tx1="dk1" bg2="lt2" tx2="dk2" accent1="accent1" accent2="accent2" accent3="accent3" accent4="accent4" accent5="accent5" accent6="accent6" hlink="hlink" folHlink="folHlink"/>
  <p:sldLayoutIdLst>
    <p:sldLayoutId id="2147483649" r:id="rId1"/>
    <p:sldLayoutId id="2147483662" r:id="rId2"/>
    <p:sldLayoutId id="2147483654" r:id="rId3"/>
    <p:sldLayoutId id="2147483650" r:id="rId4"/>
    <p:sldLayoutId id="2147483658" r:id="rId5"/>
    <p:sldLayoutId id="2147483652" r:id="rId6"/>
    <p:sldLayoutId id="2147483653" r:id="rId7"/>
    <p:sldLayoutId id="2147483657" r:id="rId8"/>
    <p:sldLayoutId id="2147483655" r:id="rId9"/>
    <p:sldLayoutId id="2147483656" r:id="rId10"/>
    <p:sldLayoutId id="2147483660" r:id="rId11"/>
    <p:sldLayoutId id="2147483666" r:id="rId12"/>
    <p:sldLayoutId id="2147483663" r:id="rId13"/>
    <p:sldLayoutId id="2147483664" r:id="rId14"/>
    <p:sldLayoutId id="2147483667" r:id="rId15"/>
    <p:sldLayoutId id="2147483665" r:id="rId16"/>
    <p:sldLayoutId id="2147483668" r:id="rId17"/>
    <p:sldLayoutId id="2147483661" r:id="rId18"/>
    <p:sldLayoutId id="2147483659" r:id="rId19"/>
    <p:sldLayoutId id="2147483669" r:id="rId20"/>
  </p:sldLayoutIdLst>
  <p:hf hdr="0" dt="0"/>
  <p:txStyles>
    <p:titleStyle>
      <a:lvl1pPr marL="355600" indent="-355600" algn="l" defTabSz="457200" rtl="0" eaLnBrk="0" fontAlgn="base" hangingPunct="0">
        <a:spcBef>
          <a:spcPct val="0"/>
        </a:spcBef>
        <a:spcAft>
          <a:spcPct val="0"/>
        </a:spcAft>
        <a:defRPr sz="2300" b="0"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1"/>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userDrawn="1">
          <p15:clr>
            <a:srgbClr val="F26B43"/>
          </p15:clr>
        </p15:guide>
        <p15:guide id="2" pos="43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Subtitle 2"/>
          <p:cNvSpPr>
            <a:spLocks noGrp="1"/>
          </p:cNvSpPr>
          <p:nvPr>
            <p:ph type="subTitle" idx="1"/>
          </p:nvPr>
        </p:nvSpPr>
        <p:spPr>
          <a:xfrm>
            <a:off x="923925" y="1126233"/>
            <a:ext cx="7200900" cy="2302767"/>
          </a:xfrm>
        </p:spPr>
        <p:txBody>
          <a:bodyPr/>
          <a:lstStyle/>
          <a:p>
            <a:r>
              <a:rPr lang="en-US" sz="2800" dirty="0"/>
              <a:t>Module 18: </a:t>
            </a:r>
          </a:p>
          <a:p>
            <a:r>
              <a:rPr lang="en-GB" sz="3200" b="0" dirty="0">
                <a:effectLst/>
              </a:rPr>
              <a:t>Summary, participant reflections, evaluation and close</a:t>
            </a:r>
            <a:br>
              <a:rPr lang="en-GB" sz="2800" b="0" dirty="0">
                <a:effectLst/>
              </a:rPr>
            </a:br>
            <a:endParaRPr lang="en-GB" sz="2800" b="0" dirty="0">
              <a:effectLst/>
            </a:endParaRPr>
          </a:p>
        </p:txBody>
      </p:sp>
      <p:sp>
        <p:nvSpPr>
          <p:cNvPr id="4" name="Text Placeholder 3"/>
          <p:cNvSpPr>
            <a:spLocks noGrp="1"/>
          </p:cNvSpPr>
          <p:nvPr>
            <p:ph type="body" sz="quarter" idx="11"/>
          </p:nvPr>
        </p:nvSpPr>
        <p:spPr>
          <a:xfrm>
            <a:off x="847464" y="4197788"/>
            <a:ext cx="7728857" cy="1243725"/>
          </a:xfrm>
        </p:spPr>
        <p:txBody>
          <a:bodyPr/>
          <a:lstStyle/>
          <a:p>
            <a:endParaRPr lang="en-US" sz="2000" dirty="0"/>
          </a:p>
          <a:p>
            <a:r>
              <a:rPr lang="en-US" sz="2000" dirty="0">
                <a:solidFill>
                  <a:schemeClr val="bg2">
                    <a:lumMod val="95000"/>
                  </a:schemeClr>
                </a:solidFill>
                <a:latin typeface="Century Gothic" panose="020B0502020202020204" pitchFamily="34" charset="0"/>
              </a:rPr>
              <a:t>Community mental health tobacco treatment training</a:t>
            </a:r>
          </a:p>
          <a:p>
            <a:endParaRPr lang="en-US" sz="2000" b="1" dirty="0">
              <a:solidFill>
                <a:schemeClr val="accent1">
                  <a:lumMod val="60000"/>
                  <a:lumOff val="40000"/>
                </a:schemeClr>
              </a:solidFill>
            </a:endParaRPr>
          </a:p>
          <a:p>
            <a:endParaRPr lang="en-US" sz="2000" b="1" dirty="0"/>
          </a:p>
          <a:p>
            <a:endParaRPr lang="en-US" sz="2000" dirty="0"/>
          </a:p>
        </p:txBody>
      </p:sp>
      <p:sp>
        <p:nvSpPr>
          <p:cNvPr id="2" name="TextBox 1">
            <a:extLst>
              <a:ext uri="{FF2B5EF4-FFF2-40B4-BE49-F238E27FC236}">
                <a16:creationId xmlns:a16="http://schemas.microsoft.com/office/drawing/2014/main" id="{51D85D23-5D18-1843-8079-0A95AB4BF93D}"/>
              </a:ext>
            </a:extLst>
          </p:cNvPr>
          <p:cNvSpPr txBox="1"/>
          <p:nvPr/>
        </p:nvSpPr>
        <p:spPr bwMode="auto">
          <a:xfrm>
            <a:off x="1322614" y="5617029"/>
            <a:ext cx="0" cy="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endParaRPr kumimoji="0" lang="en-US"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endParaRPr>
          </a:p>
        </p:txBody>
      </p:sp>
      <p:sp>
        <p:nvSpPr>
          <p:cNvPr id="3" name="TextBox 2">
            <a:extLst>
              <a:ext uri="{FF2B5EF4-FFF2-40B4-BE49-F238E27FC236}">
                <a16:creationId xmlns:a16="http://schemas.microsoft.com/office/drawing/2014/main" id="{1F4284A4-9C68-5C46-9A53-78EC5D066B21}"/>
              </a:ext>
            </a:extLst>
          </p:cNvPr>
          <p:cNvSpPr txBox="1"/>
          <p:nvPr/>
        </p:nvSpPr>
        <p:spPr bwMode="auto">
          <a:xfrm>
            <a:off x="1289957" y="5894614"/>
            <a:ext cx="0" cy="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endParaRPr kumimoji="0" lang="en-US"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endParaRPr>
          </a:p>
        </p:txBody>
      </p:sp>
      <p:sp>
        <p:nvSpPr>
          <p:cNvPr id="5" name="TextBox 4">
            <a:extLst>
              <a:ext uri="{FF2B5EF4-FFF2-40B4-BE49-F238E27FC236}">
                <a16:creationId xmlns:a16="http://schemas.microsoft.com/office/drawing/2014/main" id="{67EBC41D-2F00-8B4B-A16D-9825C6C7588B}"/>
              </a:ext>
            </a:extLst>
          </p:cNvPr>
          <p:cNvSpPr txBox="1"/>
          <p:nvPr/>
        </p:nvSpPr>
        <p:spPr bwMode="auto">
          <a:xfrm>
            <a:off x="1094014" y="6057900"/>
            <a:ext cx="0" cy="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endParaRPr kumimoji="0" lang="en-US"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endParaRPr>
          </a:p>
        </p:txBody>
      </p:sp>
      <p:grpSp>
        <p:nvGrpSpPr>
          <p:cNvPr id="13" name="Group 12">
            <a:extLst>
              <a:ext uri="{FF2B5EF4-FFF2-40B4-BE49-F238E27FC236}">
                <a16:creationId xmlns:a16="http://schemas.microsoft.com/office/drawing/2014/main" id="{82211ECD-F23B-1568-3F51-9FDA5186F12C}"/>
              </a:ext>
            </a:extLst>
          </p:cNvPr>
          <p:cNvGrpSpPr/>
          <p:nvPr/>
        </p:nvGrpSpPr>
        <p:grpSpPr>
          <a:xfrm>
            <a:off x="923925" y="5815661"/>
            <a:ext cx="3787968" cy="558364"/>
            <a:chOff x="1921977" y="2477000"/>
            <a:chExt cx="5172063" cy="762386"/>
          </a:xfrm>
        </p:grpSpPr>
        <p:pic>
          <p:nvPicPr>
            <p:cNvPr id="15" name="Picture 14">
              <a:extLst>
                <a:ext uri="{FF2B5EF4-FFF2-40B4-BE49-F238E27FC236}">
                  <a16:creationId xmlns:a16="http://schemas.microsoft.com/office/drawing/2014/main" id="{7070C99E-C653-4564-FCE3-8437E1594E73}"/>
                </a:ext>
              </a:extLst>
            </p:cNvPr>
            <p:cNvPicPr>
              <a:picLocks noChangeAspect="1"/>
            </p:cNvPicPr>
            <p:nvPr/>
          </p:nvPicPr>
          <p:blipFill>
            <a:blip r:embed="rId3"/>
            <a:stretch>
              <a:fillRect/>
            </a:stretch>
          </p:blipFill>
          <p:spPr>
            <a:xfrm>
              <a:off x="1921977" y="2477000"/>
              <a:ext cx="1654724" cy="762386"/>
            </a:xfrm>
            <a:prstGeom prst="rect">
              <a:avLst/>
            </a:prstGeom>
          </p:spPr>
        </p:pic>
        <p:pic>
          <p:nvPicPr>
            <p:cNvPr id="16" name="Picture 15">
              <a:extLst>
                <a:ext uri="{FF2B5EF4-FFF2-40B4-BE49-F238E27FC236}">
                  <a16:creationId xmlns:a16="http://schemas.microsoft.com/office/drawing/2014/main" id="{A997132F-4134-DC62-7959-CF865BD12155}"/>
                </a:ext>
              </a:extLst>
            </p:cNvPr>
            <p:cNvPicPr>
              <a:picLocks noChangeAspect="1"/>
            </p:cNvPicPr>
            <p:nvPr/>
          </p:nvPicPr>
          <p:blipFill>
            <a:blip r:embed="rId4"/>
            <a:stretch>
              <a:fillRect/>
            </a:stretch>
          </p:blipFill>
          <p:spPr>
            <a:xfrm>
              <a:off x="4555641" y="2477000"/>
              <a:ext cx="2538399" cy="762386"/>
            </a:xfrm>
            <a:prstGeom prst="rect">
              <a:avLst/>
            </a:prstGeom>
          </p:spPr>
        </p:pic>
      </p:grpSp>
    </p:spTree>
    <p:extLst>
      <p:ext uri="{BB962C8B-B14F-4D97-AF65-F5344CB8AC3E}">
        <p14:creationId xmlns:p14="http://schemas.microsoft.com/office/powerpoint/2010/main" val="3601942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68C41-E0D2-C146-8F4A-ACF606A09592}"/>
              </a:ext>
            </a:extLst>
          </p:cNvPr>
          <p:cNvSpPr>
            <a:spLocks noGrp="1"/>
          </p:cNvSpPr>
          <p:nvPr>
            <p:ph type="title"/>
          </p:nvPr>
        </p:nvSpPr>
        <p:spPr/>
        <p:txBody>
          <a:bodyPr/>
          <a:lstStyle/>
          <a:p>
            <a:r>
              <a:rPr lang="en-US" sz="2800" dirty="0"/>
              <a:t>Summary </a:t>
            </a:r>
          </a:p>
        </p:txBody>
      </p:sp>
      <p:sp>
        <p:nvSpPr>
          <p:cNvPr id="4" name="Text Placeholder 3">
            <a:extLst>
              <a:ext uri="{FF2B5EF4-FFF2-40B4-BE49-F238E27FC236}">
                <a16:creationId xmlns:a16="http://schemas.microsoft.com/office/drawing/2014/main" id="{CC1FAE6B-EE86-AD40-A048-8874D9EC7D0C}"/>
              </a:ext>
            </a:extLst>
          </p:cNvPr>
          <p:cNvSpPr>
            <a:spLocks noGrp="1"/>
          </p:cNvSpPr>
          <p:nvPr>
            <p:ph type="body" idx="12"/>
          </p:nvPr>
        </p:nvSpPr>
        <p:spPr>
          <a:xfrm>
            <a:off x="567796" y="1470782"/>
            <a:ext cx="7966604" cy="4191000"/>
          </a:xfrm>
        </p:spPr>
        <p:txBody>
          <a:bodyPr/>
          <a:lstStyle/>
          <a:p>
            <a:pPr marL="285750" indent="-285750"/>
            <a:r>
              <a:rPr lang="en-US" sz="1600"/>
              <a:t>Combining two forms of NRT or nicotine-containing vape and varenicline are the </a:t>
            </a:r>
            <a:r>
              <a:rPr lang="en-US" sz="1600" b="1">
                <a:solidFill>
                  <a:schemeClr val="accent3"/>
                </a:solidFill>
              </a:rPr>
              <a:t>most effective </a:t>
            </a:r>
            <a:r>
              <a:rPr lang="en-US" sz="1600"/>
              <a:t>stop</a:t>
            </a:r>
            <a:r>
              <a:rPr lang="en-US" sz="1600" b="1"/>
              <a:t> </a:t>
            </a:r>
            <a:r>
              <a:rPr lang="en-US" sz="1600"/>
              <a:t>smoking aids</a:t>
            </a:r>
            <a:endParaRPr lang="en-US" sz="1600" b="1"/>
          </a:p>
          <a:p>
            <a:pPr>
              <a:lnSpc>
                <a:spcPts val="2600"/>
              </a:lnSpc>
              <a:spcBef>
                <a:spcPts val="800"/>
              </a:spcBef>
              <a:spcAft>
                <a:spcPts val="800"/>
              </a:spcAft>
            </a:pPr>
            <a:r>
              <a:rPr lang="en-US" sz="1600"/>
              <a:t>Most common </a:t>
            </a:r>
            <a:r>
              <a:rPr lang="en-US" sz="1600" b="1">
                <a:solidFill>
                  <a:schemeClr val="accent3"/>
                </a:solidFill>
              </a:rPr>
              <a:t>side effects are mild </a:t>
            </a:r>
            <a:r>
              <a:rPr lang="en-US" sz="1600"/>
              <a:t>and are </a:t>
            </a:r>
            <a:r>
              <a:rPr lang="en-US" sz="1600" b="1">
                <a:solidFill>
                  <a:schemeClr val="accent3"/>
                </a:solidFill>
              </a:rPr>
              <a:t>safe to use in people with SMI</a:t>
            </a:r>
          </a:p>
          <a:p>
            <a:pPr>
              <a:lnSpc>
                <a:spcPts val="2600"/>
              </a:lnSpc>
              <a:spcBef>
                <a:spcPts val="800"/>
              </a:spcBef>
              <a:spcAft>
                <a:spcPts val="800"/>
              </a:spcAft>
            </a:pPr>
            <a:r>
              <a:rPr lang="en-US" sz="1600"/>
              <a:t>People should be encouraged to use </a:t>
            </a:r>
            <a:r>
              <a:rPr lang="en-US" sz="1600" b="1">
                <a:solidFill>
                  <a:schemeClr val="accent1"/>
                </a:solidFill>
              </a:rPr>
              <a:t>enough nicotine</a:t>
            </a:r>
            <a:r>
              <a:rPr lang="en-US" sz="1600"/>
              <a:t> to assist </a:t>
            </a:r>
            <a:br>
              <a:rPr lang="en-US" sz="1600"/>
            </a:br>
            <a:r>
              <a:rPr lang="en-US" sz="1600"/>
              <a:t>	with managing with withdrawal and cravings and </a:t>
            </a:r>
            <a:r>
              <a:rPr lang="en-US" sz="1600" b="1">
                <a:solidFill>
                  <a:schemeClr val="accent1"/>
                </a:solidFill>
              </a:rPr>
              <a:t>for long enough</a:t>
            </a:r>
            <a:r>
              <a:rPr lang="en-US" sz="1600" b="1" baseline="30000">
                <a:solidFill>
                  <a:schemeClr val="accent1"/>
                </a:solidFill>
              </a:rPr>
              <a:t>3</a:t>
            </a:r>
          </a:p>
          <a:p>
            <a:pPr>
              <a:lnSpc>
                <a:spcPts val="2600"/>
              </a:lnSpc>
              <a:spcBef>
                <a:spcPts val="800"/>
              </a:spcBef>
              <a:spcAft>
                <a:spcPts val="800"/>
              </a:spcAft>
            </a:pPr>
            <a:r>
              <a:rPr lang="en-US" sz="1600"/>
              <a:t>Often patients with SMI will benefit from using </a:t>
            </a:r>
            <a:r>
              <a:rPr lang="en-US" sz="1600" b="1">
                <a:solidFill>
                  <a:schemeClr val="accent3"/>
                </a:solidFill>
              </a:rPr>
              <a:t>higher doses of NRT and for extended periods of time</a:t>
            </a:r>
            <a:r>
              <a:rPr lang="en-US" sz="1600">
                <a:solidFill>
                  <a:schemeClr val="accent3"/>
                </a:solidFill>
              </a:rPr>
              <a:t>, </a:t>
            </a:r>
            <a:r>
              <a:rPr lang="en-US" sz="1600"/>
              <a:t>and this is safe practice</a:t>
            </a:r>
          </a:p>
          <a:p>
            <a:pPr marL="285750" indent="-285750">
              <a:spcBef>
                <a:spcPts val="900"/>
              </a:spcBef>
              <a:spcAft>
                <a:spcPts val="900"/>
              </a:spcAft>
              <a:buFont typeface="Century Gothic" panose="020B0502020202020204" pitchFamily="34" charset="0"/>
              <a:buChar char="■"/>
              <a:tabLst>
                <a:tab pos="347663" algn="l"/>
              </a:tabLst>
            </a:pPr>
            <a:r>
              <a:rPr lang="en-US" sz="1600"/>
              <a:t>It is important to give people access to the full range of NRT products and vapes and that they use enough nicotine and for long enough</a:t>
            </a:r>
          </a:p>
          <a:p>
            <a:pPr marL="285750" indent="-285750">
              <a:spcBef>
                <a:spcPts val="900"/>
              </a:spcBef>
              <a:spcAft>
                <a:spcPts val="900"/>
              </a:spcAft>
              <a:buFont typeface="Century Gothic" panose="020B0502020202020204" pitchFamily="34" charset="0"/>
              <a:buChar char="■"/>
              <a:tabLst>
                <a:tab pos="347663" algn="l"/>
              </a:tabLst>
            </a:pPr>
            <a:r>
              <a:rPr lang="en-US" sz="1600"/>
              <a:t>Allow people with SMI to try out one or more products and experiment</a:t>
            </a:r>
          </a:p>
          <a:p>
            <a:pPr>
              <a:lnSpc>
                <a:spcPts val="2600"/>
              </a:lnSpc>
              <a:spcBef>
                <a:spcPts val="800"/>
              </a:spcBef>
              <a:spcAft>
                <a:spcPts val="800"/>
              </a:spcAft>
            </a:pPr>
            <a:endParaRPr lang="en-US" sz="1600"/>
          </a:p>
        </p:txBody>
      </p:sp>
      <p:sp>
        <p:nvSpPr>
          <p:cNvPr id="5" name="Footer Placeholder 4">
            <a:extLst>
              <a:ext uri="{FF2B5EF4-FFF2-40B4-BE49-F238E27FC236}">
                <a16:creationId xmlns:a16="http://schemas.microsoft.com/office/drawing/2014/main" id="{F60168C9-4F7A-5E0C-8AEF-375533CEC1E4}"/>
              </a:ext>
            </a:extLst>
          </p:cNvPr>
          <p:cNvSpPr txBox="1">
            <a:spLocks/>
          </p:cNvSpPr>
          <p:nvPr/>
        </p:nvSpPr>
        <p:spPr>
          <a:xfrm>
            <a:off x="668070" y="6340475"/>
            <a:ext cx="7866330" cy="365125"/>
          </a:xfrm>
          <a:prstGeom prst="rect">
            <a:avLst/>
          </a:prstGeom>
        </p:spPr>
        <p:txBody>
          <a:bodyPr/>
          <a:lstStyle>
            <a:defPPr>
              <a:defRPr lang="en-US"/>
            </a:defPPr>
            <a:lvl1pPr algn="l" defTabSz="457200" rtl="0" fontAlgn="base">
              <a:spcBef>
                <a:spcPct val="0"/>
              </a:spcBef>
              <a:spcAft>
                <a:spcPct val="0"/>
              </a:spcAft>
              <a:defRPr sz="1000"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defRPr/>
            </a:pPr>
            <a:r>
              <a:rPr lang="en-US" b="1" dirty="0"/>
              <a:t>Community mental health tobacco treatment training </a:t>
            </a:r>
            <a:endParaRPr lang="en-US" dirty="0"/>
          </a:p>
        </p:txBody>
      </p:sp>
    </p:spTree>
    <p:extLst>
      <p:ext uri="{BB962C8B-B14F-4D97-AF65-F5344CB8AC3E}">
        <p14:creationId xmlns:p14="http://schemas.microsoft.com/office/powerpoint/2010/main" val="42829101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48433-91CC-BCB2-A333-F439B1A89957}"/>
              </a:ext>
            </a:extLst>
          </p:cNvPr>
          <p:cNvSpPr>
            <a:spLocks noGrp="1"/>
          </p:cNvSpPr>
          <p:nvPr>
            <p:ph type="title"/>
          </p:nvPr>
        </p:nvSpPr>
        <p:spPr/>
        <p:txBody>
          <a:bodyPr/>
          <a:lstStyle/>
          <a:p>
            <a:r>
              <a:rPr lang="en-US" dirty="0"/>
              <a:t>Summary </a:t>
            </a:r>
          </a:p>
        </p:txBody>
      </p:sp>
      <p:sp>
        <p:nvSpPr>
          <p:cNvPr id="3" name="Text Placeholder 2">
            <a:extLst>
              <a:ext uri="{FF2B5EF4-FFF2-40B4-BE49-F238E27FC236}">
                <a16:creationId xmlns:a16="http://schemas.microsoft.com/office/drawing/2014/main" id="{8C6CE1DE-A756-35E4-8FDA-7BA4522477BD}"/>
              </a:ext>
            </a:extLst>
          </p:cNvPr>
          <p:cNvSpPr>
            <a:spLocks noGrp="1"/>
          </p:cNvSpPr>
          <p:nvPr>
            <p:ph type="body" idx="12"/>
          </p:nvPr>
        </p:nvSpPr>
        <p:spPr>
          <a:xfrm>
            <a:off x="543047" y="1566333"/>
            <a:ext cx="7966604" cy="4191000"/>
          </a:xfrm>
        </p:spPr>
        <p:txBody>
          <a:bodyPr/>
          <a:lstStyle/>
          <a:p>
            <a:pPr marL="285750" indent="-285750">
              <a:spcBef>
                <a:spcPts val="900"/>
              </a:spcBef>
              <a:spcAft>
                <a:spcPts val="900"/>
              </a:spcAft>
              <a:buFont typeface="Century Gothic" panose="020B0502020202020204" pitchFamily="34" charset="0"/>
              <a:buChar char="■"/>
              <a:tabLst>
                <a:tab pos="347663" algn="l"/>
              </a:tabLst>
            </a:pPr>
            <a:r>
              <a:rPr lang="en-US" sz="1700" dirty="0"/>
              <a:t>Should varenicline or a replacement return to market there is also good evidence or safety and efficacy in patients with stable SMI (monitoring recommended)</a:t>
            </a:r>
          </a:p>
          <a:p>
            <a:pPr marL="285750" indent="-285750">
              <a:spcBef>
                <a:spcPts val="900"/>
              </a:spcBef>
              <a:spcAft>
                <a:spcPts val="900"/>
              </a:spcAft>
              <a:buFont typeface="Century Gothic" panose="020B0502020202020204" pitchFamily="34" charset="0"/>
              <a:buChar char="■"/>
              <a:tabLst>
                <a:tab pos="347663" algn="l"/>
              </a:tabLst>
            </a:pPr>
            <a:r>
              <a:rPr lang="en-US" sz="1700" dirty="0"/>
              <a:t>Tobacco treatment advisors should be in close communication with the patient care team including GP and psychiatrist. All patients should have a medication review before quitting.  </a:t>
            </a:r>
          </a:p>
          <a:p>
            <a:pPr marL="285750" indent="-285750">
              <a:spcBef>
                <a:spcPts val="900"/>
              </a:spcBef>
              <a:spcAft>
                <a:spcPts val="900"/>
              </a:spcAft>
              <a:buFont typeface="Century Gothic" panose="020B0502020202020204" pitchFamily="34" charset="0"/>
              <a:buChar char="■"/>
              <a:tabLst>
                <a:tab pos="347663" algn="l"/>
              </a:tabLst>
            </a:pPr>
            <a:r>
              <a:rPr lang="en-US" sz="1700" dirty="0"/>
              <a:t>Clozapine requires special attention but is not a contraindication to quitting. </a:t>
            </a:r>
          </a:p>
        </p:txBody>
      </p:sp>
      <p:sp>
        <p:nvSpPr>
          <p:cNvPr id="5" name="Footer Placeholder 3">
            <a:extLst>
              <a:ext uri="{FF2B5EF4-FFF2-40B4-BE49-F238E27FC236}">
                <a16:creationId xmlns:a16="http://schemas.microsoft.com/office/drawing/2014/main" id="{42CFC927-584D-B219-C106-74DE28990790}"/>
              </a:ext>
            </a:extLst>
          </p:cNvPr>
          <p:cNvSpPr>
            <a:spLocks noGrp="1"/>
          </p:cNvSpPr>
          <p:nvPr>
            <p:ph type="ftr" sz="quarter" idx="3"/>
          </p:nvPr>
        </p:nvSpPr>
        <p:spPr>
          <a:xfrm>
            <a:off x="593184" y="6356350"/>
            <a:ext cx="7866330" cy="365125"/>
          </a:xfrm>
        </p:spPr>
        <p:txBody>
          <a:bodyPr/>
          <a:lstStyle/>
          <a:p>
            <a:pPr>
              <a:defRPr/>
            </a:pPr>
            <a:r>
              <a:rPr lang="en-US" b="1" dirty="0"/>
              <a:t>Community mental health tobacco treatment training </a:t>
            </a:r>
          </a:p>
          <a:p>
            <a:pPr>
              <a:defRPr/>
            </a:pPr>
            <a:endParaRPr lang="en-GB" dirty="0"/>
          </a:p>
          <a:p>
            <a:pPr>
              <a:defRPr/>
            </a:pPr>
            <a:endParaRPr lang="en-US" dirty="0"/>
          </a:p>
        </p:txBody>
      </p:sp>
    </p:spTree>
    <p:extLst>
      <p:ext uri="{BB962C8B-B14F-4D97-AF65-F5344CB8AC3E}">
        <p14:creationId xmlns:p14="http://schemas.microsoft.com/office/powerpoint/2010/main" val="2634074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41EFF-D001-3D99-36D0-CBA4445A1D4C}"/>
              </a:ext>
            </a:extLst>
          </p:cNvPr>
          <p:cNvSpPr>
            <a:spLocks noGrp="1"/>
          </p:cNvSpPr>
          <p:nvPr>
            <p:ph type="title"/>
          </p:nvPr>
        </p:nvSpPr>
        <p:spPr/>
        <p:txBody>
          <a:bodyPr/>
          <a:lstStyle/>
          <a:p>
            <a:r>
              <a:rPr lang="en-US" dirty="0"/>
              <a:t>Summary</a:t>
            </a:r>
          </a:p>
        </p:txBody>
      </p:sp>
      <p:sp>
        <p:nvSpPr>
          <p:cNvPr id="3" name="Text Placeholder 2">
            <a:extLst>
              <a:ext uri="{FF2B5EF4-FFF2-40B4-BE49-F238E27FC236}">
                <a16:creationId xmlns:a16="http://schemas.microsoft.com/office/drawing/2014/main" id="{3048694A-9C52-01E1-2CFA-64E1B29FC9B5}"/>
              </a:ext>
            </a:extLst>
          </p:cNvPr>
          <p:cNvSpPr>
            <a:spLocks noGrp="1"/>
          </p:cNvSpPr>
          <p:nvPr>
            <p:ph type="body" idx="12"/>
          </p:nvPr>
        </p:nvSpPr>
        <p:spPr/>
        <p:txBody>
          <a:bodyPr/>
          <a:lstStyle/>
          <a:p>
            <a:pPr marL="285750" indent="-285750">
              <a:spcBef>
                <a:spcPts val="1200"/>
              </a:spcBef>
              <a:spcAft>
                <a:spcPts val="1200"/>
              </a:spcAft>
              <a:buFont typeface="Wingdings" pitchFamily="2" charset="2"/>
              <a:buChar char="§"/>
            </a:pPr>
            <a:r>
              <a:rPr lang="en-US" dirty="0"/>
              <a:t>Provide </a:t>
            </a:r>
            <a:r>
              <a:rPr lang="en-US" b="1" dirty="0">
                <a:solidFill>
                  <a:schemeClr val="accent1"/>
                </a:solidFill>
              </a:rPr>
              <a:t>genuine praise and encourage</a:t>
            </a:r>
            <a:r>
              <a:rPr lang="en-US" dirty="0"/>
              <a:t> patient’s achievement.</a:t>
            </a:r>
          </a:p>
          <a:p>
            <a:pPr marL="285750" indent="-285750">
              <a:spcBef>
                <a:spcPts val="1200"/>
              </a:spcBef>
              <a:spcAft>
                <a:spcPts val="1200"/>
              </a:spcAft>
              <a:buFont typeface="Wingdings" pitchFamily="2" charset="2"/>
              <a:buChar char="§"/>
            </a:pPr>
            <a:r>
              <a:rPr lang="en-US" dirty="0"/>
              <a:t>Ensure the patient is </a:t>
            </a:r>
            <a:r>
              <a:rPr lang="en-US" b="1" dirty="0">
                <a:solidFill>
                  <a:schemeClr val="accent1"/>
                </a:solidFill>
              </a:rPr>
              <a:t>optimising their stop smoking</a:t>
            </a:r>
            <a:r>
              <a:rPr lang="en-US" dirty="0"/>
              <a:t> medication </a:t>
            </a:r>
            <a:br>
              <a:rPr lang="en-US" dirty="0"/>
            </a:br>
            <a:r>
              <a:rPr lang="en-US" dirty="0"/>
              <a:t>	and dispel any myths, e.g. cutting down on NRT too soon etc.</a:t>
            </a:r>
          </a:p>
          <a:p>
            <a:pPr marL="285750" indent="-285750">
              <a:spcBef>
                <a:spcPts val="1200"/>
              </a:spcBef>
              <a:spcAft>
                <a:spcPts val="1200"/>
              </a:spcAft>
              <a:buFont typeface="Wingdings" pitchFamily="2" charset="2"/>
              <a:buChar char="§"/>
            </a:pPr>
            <a:r>
              <a:rPr lang="en-US" dirty="0"/>
              <a:t>Identify </a:t>
            </a:r>
            <a:r>
              <a:rPr lang="en-US" b="1" dirty="0">
                <a:solidFill>
                  <a:schemeClr val="accent1"/>
                </a:solidFill>
              </a:rPr>
              <a:t>high</a:t>
            </a:r>
            <a:r>
              <a:rPr lang="en-US" dirty="0"/>
              <a:t> </a:t>
            </a:r>
            <a:r>
              <a:rPr lang="en-US" b="1" dirty="0">
                <a:solidFill>
                  <a:schemeClr val="accent1"/>
                </a:solidFill>
              </a:rPr>
              <a:t>risk situations</a:t>
            </a:r>
            <a:r>
              <a:rPr lang="en-US" dirty="0"/>
              <a:t> and discuss how to </a:t>
            </a:r>
            <a:r>
              <a:rPr lang="en-US" b="1" dirty="0">
                <a:solidFill>
                  <a:schemeClr val="accent1"/>
                </a:solidFill>
              </a:rPr>
              <a:t>avoid</a:t>
            </a:r>
            <a:r>
              <a:rPr lang="en-US" dirty="0"/>
              <a:t> or establish </a:t>
            </a:r>
            <a:br>
              <a:rPr lang="en-US" dirty="0"/>
            </a:br>
            <a:r>
              <a:rPr lang="en-US" dirty="0"/>
              <a:t>	</a:t>
            </a:r>
            <a:r>
              <a:rPr lang="en-US" b="1" dirty="0">
                <a:solidFill>
                  <a:schemeClr val="accent1"/>
                </a:solidFill>
              </a:rPr>
              <a:t>coping strategies</a:t>
            </a:r>
            <a:r>
              <a:rPr lang="en-US" dirty="0"/>
              <a:t> </a:t>
            </a:r>
          </a:p>
          <a:p>
            <a:pPr marL="285750" indent="-285750">
              <a:spcBef>
                <a:spcPts val="1200"/>
              </a:spcBef>
              <a:spcAft>
                <a:spcPts val="1200"/>
              </a:spcAft>
              <a:buFont typeface="Wingdings" pitchFamily="2" charset="2"/>
              <a:buChar char="§"/>
            </a:pPr>
            <a:r>
              <a:rPr lang="en-US" dirty="0"/>
              <a:t>Enquire about any </a:t>
            </a:r>
            <a:r>
              <a:rPr lang="en-US" b="1" dirty="0">
                <a:solidFill>
                  <a:schemeClr val="accent1"/>
                </a:solidFill>
              </a:rPr>
              <a:t>withdrawal symptoms / cravings</a:t>
            </a:r>
            <a:r>
              <a:rPr lang="en-US" dirty="0"/>
              <a:t> – how strong, 	</a:t>
            </a:r>
            <a:br>
              <a:rPr lang="en-US" dirty="0"/>
            </a:br>
            <a:r>
              <a:rPr lang="en-US" dirty="0"/>
              <a:t>	when they happen, ways of coping, medication etc.</a:t>
            </a:r>
          </a:p>
        </p:txBody>
      </p:sp>
      <p:sp>
        <p:nvSpPr>
          <p:cNvPr id="5" name="Footer Placeholder 3">
            <a:extLst>
              <a:ext uri="{FF2B5EF4-FFF2-40B4-BE49-F238E27FC236}">
                <a16:creationId xmlns:a16="http://schemas.microsoft.com/office/drawing/2014/main" id="{2F75CE0E-34E2-7DF9-516E-A4ED73A2784A}"/>
              </a:ext>
            </a:extLst>
          </p:cNvPr>
          <p:cNvSpPr>
            <a:spLocks noGrp="1"/>
          </p:cNvSpPr>
          <p:nvPr>
            <p:ph type="ftr" sz="quarter" idx="3"/>
          </p:nvPr>
        </p:nvSpPr>
        <p:spPr>
          <a:xfrm>
            <a:off x="593184" y="6356350"/>
            <a:ext cx="7866330" cy="365125"/>
          </a:xfrm>
        </p:spPr>
        <p:txBody>
          <a:bodyPr/>
          <a:lstStyle/>
          <a:p>
            <a:pPr>
              <a:defRPr/>
            </a:pPr>
            <a:r>
              <a:rPr lang="en-US" b="1" dirty="0"/>
              <a:t>Community mental health tobacco treatment training</a:t>
            </a:r>
          </a:p>
          <a:p>
            <a:pPr>
              <a:defRPr/>
            </a:pPr>
            <a:endParaRPr lang="en-US" dirty="0"/>
          </a:p>
        </p:txBody>
      </p:sp>
    </p:spTree>
    <p:extLst>
      <p:ext uri="{BB962C8B-B14F-4D97-AF65-F5344CB8AC3E}">
        <p14:creationId xmlns:p14="http://schemas.microsoft.com/office/powerpoint/2010/main" val="3222993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41EFF-D001-3D99-36D0-CBA4445A1D4C}"/>
              </a:ext>
            </a:extLst>
          </p:cNvPr>
          <p:cNvSpPr>
            <a:spLocks noGrp="1"/>
          </p:cNvSpPr>
          <p:nvPr>
            <p:ph type="title"/>
          </p:nvPr>
        </p:nvSpPr>
        <p:spPr/>
        <p:txBody>
          <a:bodyPr/>
          <a:lstStyle/>
          <a:p>
            <a:r>
              <a:rPr lang="en-US" dirty="0"/>
              <a:t>Summary</a:t>
            </a:r>
          </a:p>
        </p:txBody>
      </p:sp>
      <p:sp>
        <p:nvSpPr>
          <p:cNvPr id="3" name="Text Placeholder 2">
            <a:extLst>
              <a:ext uri="{FF2B5EF4-FFF2-40B4-BE49-F238E27FC236}">
                <a16:creationId xmlns:a16="http://schemas.microsoft.com/office/drawing/2014/main" id="{3048694A-9C52-01E1-2CFA-64E1B29FC9B5}"/>
              </a:ext>
            </a:extLst>
          </p:cNvPr>
          <p:cNvSpPr>
            <a:spLocks noGrp="1"/>
          </p:cNvSpPr>
          <p:nvPr>
            <p:ph type="body" idx="12"/>
          </p:nvPr>
        </p:nvSpPr>
        <p:spPr>
          <a:xfrm>
            <a:off x="571500" y="1549400"/>
            <a:ext cx="7175500" cy="4191000"/>
          </a:xfrm>
        </p:spPr>
        <p:txBody>
          <a:bodyPr/>
          <a:lstStyle/>
          <a:p>
            <a:pPr marL="285750" indent="-285750">
              <a:spcBef>
                <a:spcPts val="1200"/>
              </a:spcBef>
              <a:spcAft>
                <a:spcPts val="1200"/>
              </a:spcAft>
              <a:buFont typeface="Wingdings" pitchFamily="2" charset="2"/>
              <a:buChar char="§"/>
            </a:pPr>
            <a:r>
              <a:rPr lang="en-US" dirty="0"/>
              <a:t>Encourage </a:t>
            </a:r>
            <a:r>
              <a:rPr lang="en-US" b="1" dirty="0">
                <a:solidFill>
                  <a:schemeClr val="accent1"/>
                </a:solidFill>
              </a:rPr>
              <a:t>small goals, breaking down the week</a:t>
            </a:r>
            <a:r>
              <a:rPr lang="en-US" dirty="0"/>
              <a:t> into a day </a:t>
            </a:r>
            <a:br>
              <a:rPr lang="en-US" dirty="0"/>
            </a:br>
            <a:r>
              <a:rPr lang="en-US" dirty="0"/>
              <a:t>	at a time if that helps the patient</a:t>
            </a:r>
          </a:p>
          <a:p>
            <a:pPr marL="285750" indent="-285750">
              <a:spcBef>
                <a:spcPts val="1200"/>
              </a:spcBef>
              <a:spcAft>
                <a:spcPts val="1200"/>
              </a:spcAft>
              <a:buFont typeface="Wingdings" pitchFamily="2" charset="2"/>
              <a:buChar char="§"/>
            </a:pPr>
            <a:r>
              <a:rPr lang="en-US" dirty="0"/>
              <a:t>Encourage the patient to </a:t>
            </a:r>
            <a:r>
              <a:rPr lang="en-US" b="1" dirty="0">
                <a:solidFill>
                  <a:schemeClr val="accent1"/>
                </a:solidFill>
              </a:rPr>
              <a:t>reward</a:t>
            </a:r>
            <a:r>
              <a:rPr lang="en-US" dirty="0"/>
              <a:t> themselves</a:t>
            </a:r>
          </a:p>
          <a:p>
            <a:pPr marL="285750" indent="-285750">
              <a:spcBef>
                <a:spcPts val="1200"/>
              </a:spcBef>
              <a:spcAft>
                <a:spcPts val="1200"/>
              </a:spcAft>
              <a:buFont typeface="Wingdings" pitchFamily="2" charset="2"/>
              <a:buChar char="§"/>
            </a:pPr>
            <a:r>
              <a:rPr lang="en-US" dirty="0"/>
              <a:t>Elicit commitment to the ‘not a puff’ rule</a:t>
            </a:r>
          </a:p>
          <a:p>
            <a:pPr marL="285750" indent="-285750">
              <a:spcBef>
                <a:spcPts val="1200"/>
              </a:spcBef>
              <a:spcAft>
                <a:spcPts val="1200"/>
              </a:spcAft>
              <a:buFont typeface="Wingdings" pitchFamily="2" charset="2"/>
              <a:buChar char="§"/>
            </a:pPr>
            <a:r>
              <a:rPr lang="en-US" dirty="0"/>
              <a:t>Support</a:t>
            </a:r>
            <a:r>
              <a:rPr lang="en-US" b="1" dirty="0"/>
              <a:t> </a:t>
            </a:r>
            <a:r>
              <a:rPr lang="en-US" b="1" dirty="0">
                <a:solidFill>
                  <a:schemeClr val="accent1"/>
                </a:solidFill>
              </a:rPr>
              <a:t>motivation </a:t>
            </a:r>
            <a:r>
              <a:rPr lang="en-US" dirty="0"/>
              <a:t>and </a:t>
            </a:r>
            <a:r>
              <a:rPr lang="en-US" b="1" dirty="0">
                <a:solidFill>
                  <a:schemeClr val="accent1"/>
                </a:solidFill>
              </a:rPr>
              <a:t>confidence</a:t>
            </a:r>
            <a:r>
              <a:rPr lang="en-US" dirty="0"/>
              <a:t> in ability to                 achieve / maintain abstinence</a:t>
            </a:r>
          </a:p>
          <a:p>
            <a:pPr marL="285750" indent="-285750">
              <a:spcBef>
                <a:spcPts val="1200"/>
              </a:spcBef>
              <a:spcAft>
                <a:spcPts val="1200"/>
              </a:spcAft>
              <a:buFont typeface="Wingdings" pitchFamily="2" charset="2"/>
              <a:buChar char="§"/>
            </a:pPr>
            <a:r>
              <a:rPr lang="en-US" b="1" dirty="0">
                <a:solidFill>
                  <a:schemeClr val="accent1"/>
                </a:solidFill>
              </a:rPr>
              <a:t>Explore any lapse</a:t>
            </a:r>
            <a:r>
              <a:rPr lang="en-US" dirty="0"/>
              <a:t>, the circumstances surrounding it </a:t>
            </a:r>
            <a:br>
              <a:rPr lang="en-US" dirty="0"/>
            </a:br>
            <a:r>
              <a:rPr lang="en-US" dirty="0"/>
              <a:t>	and establish future planning</a:t>
            </a:r>
          </a:p>
          <a:p>
            <a:pPr>
              <a:spcBef>
                <a:spcPts val="1200"/>
              </a:spcBef>
              <a:spcAft>
                <a:spcPts val="1200"/>
              </a:spcAft>
              <a:buNone/>
            </a:pPr>
            <a:endParaRPr lang="en-US" dirty="0"/>
          </a:p>
        </p:txBody>
      </p:sp>
      <p:sp>
        <p:nvSpPr>
          <p:cNvPr id="5" name="Footer Placeholder 3">
            <a:extLst>
              <a:ext uri="{FF2B5EF4-FFF2-40B4-BE49-F238E27FC236}">
                <a16:creationId xmlns:a16="http://schemas.microsoft.com/office/drawing/2014/main" id="{2F75CE0E-34E2-7DF9-516E-A4ED73A2784A}"/>
              </a:ext>
            </a:extLst>
          </p:cNvPr>
          <p:cNvSpPr>
            <a:spLocks noGrp="1"/>
          </p:cNvSpPr>
          <p:nvPr>
            <p:ph type="ftr" sz="quarter" idx="3"/>
          </p:nvPr>
        </p:nvSpPr>
        <p:spPr>
          <a:xfrm>
            <a:off x="593184" y="6356350"/>
            <a:ext cx="7866330" cy="365125"/>
          </a:xfrm>
        </p:spPr>
        <p:txBody>
          <a:bodyPr/>
          <a:lstStyle/>
          <a:p>
            <a:pPr>
              <a:defRPr/>
            </a:pPr>
            <a:r>
              <a:rPr lang="en-US" b="1" dirty="0"/>
              <a:t>Community mental health tobacco treatment training</a:t>
            </a:r>
          </a:p>
          <a:p>
            <a:pPr>
              <a:defRPr/>
            </a:pPr>
            <a:endParaRPr lang="en-US" dirty="0"/>
          </a:p>
        </p:txBody>
      </p:sp>
    </p:spTree>
    <p:extLst>
      <p:ext uri="{BB962C8B-B14F-4D97-AF65-F5344CB8AC3E}">
        <p14:creationId xmlns:p14="http://schemas.microsoft.com/office/powerpoint/2010/main" val="33069537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24585-FCB2-930B-2A76-7702D75EF2EF}"/>
              </a:ext>
            </a:extLst>
          </p:cNvPr>
          <p:cNvSpPr>
            <a:spLocks noGrp="1"/>
          </p:cNvSpPr>
          <p:nvPr>
            <p:ph type="title"/>
          </p:nvPr>
        </p:nvSpPr>
        <p:spPr/>
        <p:txBody>
          <a:bodyPr/>
          <a:lstStyle/>
          <a:p>
            <a:r>
              <a:rPr lang="en-US" dirty="0"/>
              <a:t>Training and skills assessment</a:t>
            </a:r>
          </a:p>
        </p:txBody>
      </p:sp>
      <p:sp>
        <p:nvSpPr>
          <p:cNvPr id="3" name="Text Placeholder 2">
            <a:extLst>
              <a:ext uri="{FF2B5EF4-FFF2-40B4-BE49-F238E27FC236}">
                <a16:creationId xmlns:a16="http://schemas.microsoft.com/office/drawing/2014/main" id="{2F36E6E3-2916-BA03-D92C-8A726B50E6D7}"/>
              </a:ext>
            </a:extLst>
          </p:cNvPr>
          <p:cNvSpPr>
            <a:spLocks noGrp="1"/>
          </p:cNvSpPr>
          <p:nvPr>
            <p:ph type="body" idx="12"/>
          </p:nvPr>
        </p:nvSpPr>
        <p:spPr/>
        <p:txBody>
          <a:bodyPr/>
          <a:lstStyle/>
          <a:p>
            <a:pPr marL="0" indent="0">
              <a:spcBef>
                <a:spcPts val="900"/>
              </a:spcBef>
              <a:spcAft>
                <a:spcPts val="900"/>
              </a:spcAft>
              <a:buNone/>
            </a:pPr>
            <a:r>
              <a:rPr lang="en-US" sz="2000" b="1" dirty="0">
                <a:solidFill>
                  <a:schemeClr val="accent1"/>
                </a:solidFill>
              </a:rPr>
              <a:t>Recommended</a:t>
            </a:r>
          </a:p>
          <a:p>
            <a:pPr>
              <a:spcBef>
                <a:spcPts val="900"/>
              </a:spcBef>
              <a:spcAft>
                <a:spcPts val="900"/>
              </a:spcAft>
            </a:pPr>
            <a:r>
              <a:rPr lang="en-US" dirty="0"/>
              <a:t>Successfully complete the online training assessment</a:t>
            </a:r>
          </a:p>
          <a:p>
            <a:pPr>
              <a:spcBef>
                <a:spcPts val="900"/>
              </a:spcBef>
              <a:spcAft>
                <a:spcPts val="900"/>
              </a:spcAft>
            </a:pPr>
            <a:r>
              <a:rPr lang="en-US" dirty="0"/>
              <a:t>Complete face-to-face skills training course</a:t>
            </a:r>
          </a:p>
          <a:p>
            <a:pPr>
              <a:spcBef>
                <a:spcPts val="900"/>
              </a:spcBef>
              <a:spcAft>
                <a:spcPts val="900"/>
              </a:spcAft>
            </a:pPr>
            <a:r>
              <a:rPr lang="en-US" dirty="0"/>
              <a:t>Observe the delivery of a quit smoking consult from </a:t>
            </a:r>
            <a:br>
              <a:rPr lang="en-US" dirty="0"/>
            </a:br>
            <a:r>
              <a:rPr lang="en-US" dirty="0"/>
              <a:t>an experienced practitioner</a:t>
            </a:r>
          </a:p>
          <a:p>
            <a:pPr>
              <a:spcBef>
                <a:spcPts val="900"/>
              </a:spcBef>
              <a:spcAft>
                <a:spcPts val="900"/>
              </a:spcAft>
            </a:pPr>
            <a:r>
              <a:rPr lang="en-US" dirty="0"/>
              <a:t>Be observed conducting at least two quit smoking </a:t>
            </a:r>
            <a:br>
              <a:rPr lang="en-US" dirty="0"/>
            </a:br>
            <a:r>
              <a:rPr lang="en-US" dirty="0"/>
              <a:t>consultations with feedback provided</a:t>
            </a:r>
          </a:p>
        </p:txBody>
      </p:sp>
      <p:sp>
        <p:nvSpPr>
          <p:cNvPr id="4" name="Footer Placeholder 3">
            <a:extLst>
              <a:ext uri="{FF2B5EF4-FFF2-40B4-BE49-F238E27FC236}">
                <a16:creationId xmlns:a16="http://schemas.microsoft.com/office/drawing/2014/main" id="{EAFF41E1-4046-60CF-321E-7148BDDBB3EC}"/>
              </a:ext>
            </a:extLst>
          </p:cNvPr>
          <p:cNvSpPr>
            <a:spLocks noGrp="1"/>
          </p:cNvSpPr>
          <p:nvPr>
            <p:ph type="ftr" sz="quarter" idx="3"/>
          </p:nvPr>
        </p:nvSpPr>
        <p:spPr/>
        <p:txBody>
          <a:bodyPr/>
          <a:lstStyle/>
          <a:p>
            <a:pPr>
              <a:defRPr/>
            </a:pPr>
            <a:r>
              <a:rPr lang="en-US" b="1" dirty="0"/>
              <a:t>Community mental health tobacco treatment training</a:t>
            </a:r>
            <a:endParaRPr lang="en-US" dirty="0"/>
          </a:p>
        </p:txBody>
      </p:sp>
    </p:spTree>
    <p:extLst>
      <p:ext uri="{BB962C8B-B14F-4D97-AF65-F5344CB8AC3E}">
        <p14:creationId xmlns:p14="http://schemas.microsoft.com/office/powerpoint/2010/main" val="1026269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54B28-F419-274F-BF5E-7B3C4E5AAA7D}"/>
              </a:ext>
            </a:extLst>
          </p:cNvPr>
          <p:cNvSpPr>
            <a:spLocks noGrp="1"/>
          </p:cNvSpPr>
          <p:nvPr>
            <p:ph type="title"/>
          </p:nvPr>
        </p:nvSpPr>
        <p:spPr/>
        <p:txBody>
          <a:bodyPr/>
          <a:lstStyle/>
          <a:p>
            <a:r>
              <a:rPr lang="en-US" dirty="0"/>
              <a:t>Mental health resources – ncsct.co.uk</a:t>
            </a:r>
          </a:p>
        </p:txBody>
      </p:sp>
      <p:pic>
        <p:nvPicPr>
          <p:cNvPr id="5" name="Picture 4">
            <a:extLst>
              <a:ext uri="{FF2B5EF4-FFF2-40B4-BE49-F238E27FC236}">
                <a16:creationId xmlns:a16="http://schemas.microsoft.com/office/drawing/2014/main" id="{35D46F7E-E8D6-F545-AC02-524D18F720F5}"/>
              </a:ext>
            </a:extLst>
          </p:cNvPr>
          <p:cNvPicPr>
            <a:picLocks noChangeAspect="1"/>
          </p:cNvPicPr>
          <p:nvPr/>
        </p:nvPicPr>
        <p:blipFill>
          <a:blip r:embed="rId3"/>
          <a:srcRect/>
          <a:stretch/>
        </p:blipFill>
        <p:spPr>
          <a:xfrm>
            <a:off x="5482343" y="2097155"/>
            <a:ext cx="2671146" cy="2875719"/>
          </a:xfrm>
          <a:prstGeom prst="rect">
            <a:avLst/>
          </a:prstGeom>
        </p:spPr>
      </p:pic>
      <p:pic>
        <p:nvPicPr>
          <p:cNvPr id="6" name="Picture 5">
            <a:extLst>
              <a:ext uri="{FF2B5EF4-FFF2-40B4-BE49-F238E27FC236}">
                <a16:creationId xmlns:a16="http://schemas.microsoft.com/office/drawing/2014/main" id="{245E80AE-6C8C-6944-A2E6-A7479503049D}"/>
              </a:ext>
            </a:extLst>
          </p:cNvPr>
          <p:cNvPicPr>
            <a:picLocks noChangeAspect="1"/>
          </p:cNvPicPr>
          <p:nvPr/>
        </p:nvPicPr>
        <p:blipFill>
          <a:blip r:embed="rId4"/>
          <a:srcRect/>
          <a:stretch/>
        </p:blipFill>
        <p:spPr>
          <a:xfrm>
            <a:off x="817730" y="2117035"/>
            <a:ext cx="3783147" cy="3010754"/>
          </a:xfrm>
          <a:prstGeom prst="rect">
            <a:avLst/>
          </a:prstGeom>
        </p:spPr>
      </p:pic>
      <p:sp>
        <p:nvSpPr>
          <p:cNvPr id="7" name="TextBox 6">
            <a:extLst>
              <a:ext uri="{FF2B5EF4-FFF2-40B4-BE49-F238E27FC236}">
                <a16:creationId xmlns:a16="http://schemas.microsoft.com/office/drawing/2014/main" id="{391BABB2-FB30-9842-BF73-DE1696A20CAB}"/>
              </a:ext>
            </a:extLst>
          </p:cNvPr>
          <p:cNvSpPr txBox="1"/>
          <p:nvPr/>
        </p:nvSpPr>
        <p:spPr>
          <a:xfrm>
            <a:off x="5662563" y="5012217"/>
            <a:ext cx="2310706" cy="1040713"/>
          </a:xfrm>
          <a:prstGeom prst="rect">
            <a:avLst/>
          </a:prstGeom>
          <a:noFill/>
        </p:spPr>
        <p:txBody>
          <a:bodyPr wrap="square" rtlCol="0">
            <a:noAutofit/>
          </a:bodyPr>
          <a:lstStyle/>
          <a:p>
            <a:pPr algn="ctr"/>
            <a:r>
              <a:rPr lang="en-US" sz="1500" dirty="0">
                <a:latin typeface="Arial" panose="020B0604020202020204" pitchFamily="34" charset="0"/>
                <a:cs typeface="Arial" panose="020B0604020202020204" pitchFamily="34" charset="0"/>
              </a:rPr>
              <a:t>Smoking cessation and mental health briefing</a:t>
            </a:r>
          </a:p>
        </p:txBody>
      </p:sp>
      <p:sp>
        <p:nvSpPr>
          <p:cNvPr id="8" name="TextBox 7">
            <a:extLst>
              <a:ext uri="{FF2B5EF4-FFF2-40B4-BE49-F238E27FC236}">
                <a16:creationId xmlns:a16="http://schemas.microsoft.com/office/drawing/2014/main" id="{5F8FA742-22E6-C74C-8477-2CE4BCEB8BB6}"/>
              </a:ext>
            </a:extLst>
          </p:cNvPr>
          <p:cNvSpPr txBox="1"/>
          <p:nvPr/>
        </p:nvSpPr>
        <p:spPr>
          <a:xfrm>
            <a:off x="1550742" y="5012217"/>
            <a:ext cx="2310706" cy="1040713"/>
          </a:xfrm>
          <a:prstGeom prst="rect">
            <a:avLst/>
          </a:prstGeom>
          <a:noFill/>
        </p:spPr>
        <p:txBody>
          <a:bodyPr wrap="square" rtlCol="0">
            <a:noAutofit/>
          </a:bodyPr>
          <a:lstStyle/>
          <a:p>
            <a:pPr algn="ctr"/>
            <a:r>
              <a:rPr lang="en-US" sz="1500" dirty="0">
                <a:latin typeface="Arial" panose="020B0604020202020204" pitchFamily="34" charset="0"/>
                <a:cs typeface="Arial" panose="020B0604020202020204" pitchFamily="34" charset="0"/>
              </a:rPr>
              <a:t>Mental health</a:t>
            </a:r>
            <a:br>
              <a:rPr lang="en-US" sz="1500" dirty="0">
                <a:latin typeface="Arial" panose="020B0604020202020204" pitchFamily="34" charset="0"/>
                <a:cs typeface="Arial" panose="020B0604020202020204" pitchFamily="34" charset="0"/>
              </a:rPr>
            </a:br>
            <a:r>
              <a:rPr lang="en-US" sz="1500" dirty="0">
                <a:latin typeface="Arial" panose="020B0604020202020204" pitchFamily="34" charset="0"/>
                <a:cs typeface="Arial" panose="020B0604020202020204" pitchFamily="34" charset="0"/>
              </a:rPr>
              <a:t>specialty </a:t>
            </a:r>
            <a:br>
              <a:rPr lang="en-US" sz="1500" dirty="0">
                <a:latin typeface="Arial" panose="020B0604020202020204" pitchFamily="34" charset="0"/>
                <a:cs typeface="Arial" panose="020B0604020202020204" pitchFamily="34" charset="0"/>
              </a:rPr>
            </a:br>
            <a:r>
              <a:rPr lang="en-US" sz="1500" dirty="0">
                <a:latin typeface="Arial" panose="020B0604020202020204" pitchFamily="34" charset="0"/>
                <a:cs typeface="Arial" panose="020B0604020202020204" pitchFamily="34" charset="0"/>
              </a:rPr>
              <a:t>module</a:t>
            </a:r>
          </a:p>
        </p:txBody>
      </p:sp>
      <p:sp>
        <p:nvSpPr>
          <p:cNvPr id="10" name="Footer Placeholder 3">
            <a:extLst>
              <a:ext uri="{FF2B5EF4-FFF2-40B4-BE49-F238E27FC236}">
                <a16:creationId xmlns:a16="http://schemas.microsoft.com/office/drawing/2014/main" id="{E334F7FD-6FD1-7DEB-20FB-06794F4EC1E9}"/>
              </a:ext>
            </a:extLst>
          </p:cNvPr>
          <p:cNvSpPr>
            <a:spLocks noGrp="1"/>
          </p:cNvSpPr>
          <p:nvPr>
            <p:ph type="ftr" sz="quarter" idx="3"/>
          </p:nvPr>
        </p:nvSpPr>
        <p:spPr>
          <a:xfrm>
            <a:off x="593184" y="6356350"/>
            <a:ext cx="7866330" cy="365125"/>
          </a:xfrm>
        </p:spPr>
        <p:txBody>
          <a:bodyPr/>
          <a:lstStyle/>
          <a:p>
            <a:pPr>
              <a:defRPr/>
            </a:pPr>
            <a:r>
              <a:rPr lang="en-US" b="1" dirty="0"/>
              <a:t>Community mental health tobacco treatment training</a:t>
            </a:r>
            <a:endParaRPr lang="en-US" dirty="0"/>
          </a:p>
        </p:txBody>
      </p:sp>
    </p:spTree>
    <p:extLst>
      <p:ext uri="{BB962C8B-B14F-4D97-AF65-F5344CB8AC3E}">
        <p14:creationId xmlns:p14="http://schemas.microsoft.com/office/powerpoint/2010/main" val="129037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Subtitle 2"/>
          <p:cNvSpPr>
            <a:spLocks noGrp="1"/>
          </p:cNvSpPr>
          <p:nvPr>
            <p:ph type="subTitle" idx="1"/>
          </p:nvPr>
        </p:nvSpPr>
        <p:spPr>
          <a:xfrm>
            <a:off x="855134" y="1987526"/>
            <a:ext cx="7200900" cy="2302767"/>
          </a:xfrm>
        </p:spPr>
        <p:txBody>
          <a:bodyPr/>
          <a:lstStyle/>
          <a:p>
            <a:r>
              <a:rPr lang="en-US" sz="3200" dirty="0"/>
              <a:t>Course wrap up! </a:t>
            </a:r>
          </a:p>
        </p:txBody>
      </p:sp>
      <p:sp>
        <p:nvSpPr>
          <p:cNvPr id="2" name="TextBox 1">
            <a:extLst>
              <a:ext uri="{FF2B5EF4-FFF2-40B4-BE49-F238E27FC236}">
                <a16:creationId xmlns:a16="http://schemas.microsoft.com/office/drawing/2014/main" id="{51D85D23-5D18-1843-8079-0A95AB4BF93D}"/>
              </a:ext>
            </a:extLst>
          </p:cNvPr>
          <p:cNvSpPr txBox="1"/>
          <p:nvPr/>
        </p:nvSpPr>
        <p:spPr bwMode="auto">
          <a:xfrm>
            <a:off x="1322614" y="5617029"/>
            <a:ext cx="0" cy="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endParaRPr kumimoji="0" lang="en-US"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endParaRPr>
          </a:p>
        </p:txBody>
      </p:sp>
      <p:sp>
        <p:nvSpPr>
          <p:cNvPr id="3" name="TextBox 2">
            <a:extLst>
              <a:ext uri="{FF2B5EF4-FFF2-40B4-BE49-F238E27FC236}">
                <a16:creationId xmlns:a16="http://schemas.microsoft.com/office/drawing/2014/main" id="{1F4284A4-9C68-5C46-9A53-78EC5D066B21}"/>
              </a:ext>
            </a:extLst>
          </p:cNvPr>
          <p:cNvSpPr txBox="1"/>
          <p:nvPr/>
        </p:nvSpPr>
        <p:spPr bwMode="auto">
          <a:xfrm>
            <a:off x="1289957" y="5894614"/>
            <a:ext cx="0" cy="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endParaRPr kumimoji="0" lang="en-US"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endParaRPr>
          </a:p>
        </p:txBody>
      </p:sp>
      <p:sp>
        <p:nvSpPr>
          <p:cNvPr id="5" name="TextBox 4">
            <a:extLst>
              <a:ext uri="{FF2B5EF4-FFF2-40B4-BE49-F238E27FC236}">
                <a16:creationId xmlns:a16="http://schemas.microsoft.com/office/drawing/2014/main" id="{67EBC41D-2F00-8B4B-A16D-9825C6C7588B}"/>
              </a:ext>
            </a:extLst>
          </p:cNvPr>
          <p:cNvSpPr txBox="1"/>
          <p:nvPr/>
        </p:nvSpPr>
        <p:spPr bwMode="auto">
          <a:xfrm>
            <a:off x="1094014" y="6057900"/>
            <a:ext cx="0" cy="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endParaRPr kumimoji="0" lang="en-US"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endParaRPr>
          </a:p>
        </p:txBody>
      </p:sp>
      <p:grpSp>
        <p:nvGrpSpPr>
          <p:cNvPr id="13" name="Group 12">
            <a:extLst>
              <a:ext uri="{FF2B5EF4-FFF2-40B4-BE49-F238E27FC236}">
                <a16:creationId xmlns:a16="http://schemas.microsoft.com/office/drawing/2014/main" id="{82211ECD-F23B-1568-3F51-9FDA5186F12C}"/>
              </a:ext>
            </a:extLst>
          </p:cNvPr>
          <p:cNvGrpSpPr/>
          <p:nvPr/>
        </p:nvGrpSpPr>
        <p:grpSpPr>
          <a:xfrm>
            <a:off x="923925" y="5815661"/>
            <a:ext cx="3787968" cy="558364"/>
            <a:chOff x="1921977" y="2477000"/>
            <a:chExt cx="5172063" cy="762386"/>
          </a:xfrm>
        </p:grpSpPr>
        <p:pic>
          <p:nvPicPr>
            <p:cNvPr id="15" name="Picture 14">
              <a:extLst>
                <a:ext uri="{FF2B5EF4-FFF2-40B4-BE49-F238E27FC236}">
                  <a16:creationId xmlns:a16="http://schemas.microsoft.com/office/drawing/2014/main" id="{7070C99E-C653-4564-FCE3-8437E1594E73}"/>
                </a:ext>
              </a:extLst>
            </p:cNvPr>
            <p:cNvPicPr>
              <a:picLocks noChangeAspect="1"/>
            </p:cNvPicPr>
            <p:nvPr/>
          </p:nvPicPr>
          <p:blipFill>
            <a:blip r:embed="rId3"/>
            <a:stretch>
              <a:fillRect/>
            </a:stretch>
          </p:blipFill>
          <p:spPr>
            <a:xfrm>
              <a:off x="1921977" y="2477000"/>
              <a:ext cx="1654724" cy="762386"/>
            </a:xfrm>
            <a:prstGeom prst="rect">
              <a:avLst/>
            </a:prstGeom>
          </p:spPr>
        </p:pic>
        <p:pic>
          <p:nvPicPr>
            <p:cNvPr id="16" name="Picture 15">
              <a:extLst>
                <a:ext uri="{FF2B5EF4-FFF2-40B4-BE49-F238E27FC236}">
                  <a16:creationId xmlns:a16="http://schemas.microsoft.com/office/drawing/2014/main" id="{A997132F-4134-DC62-7959-CF865BD12155}"/>
                </a:ext>
              </a:extLst>
            </p:cNvPr>
            <p:cNvPicPr>
              <a:picLocks noChangeAspect="1"/>
            </p:cNvPicPr>
            <p:nvPr/>
          </p:nvPicPr>
          <p:blipFill>
            <a:blip r:embed="rId4"/>
            <a:stretch>
              <a:fillRect/>
            </a:stretch>
          </p:blipFill>
          <p:spPr>
            <a:xfrm>
              <a:off x="4555641" y="2477000"/>
              <a:ext cx="2538399" cy="762386"/>
            </a:xfrm>
            <a:prstGeom prst="rect">
              <a:avLst/>
            </a:prstGeom>
          </p:spPr>
        </p:pic>
      </p:grpSp>
      <p:sp>
        <p:nvSpPr>
          <p:cNvPr id="17" name="Rectangle 3">
            <a:extLst>
              <a:ext uri="{FF2B5EF4-FFF2-40B4-BE49-F238E27FC236}">
                <a16:creationId xmlns:a16="http://schemas.microsoft.com/office/drawing/2014/main" id="{B91543D8-0287-6423-4D83-73DF55A6F670}"/>
              </a:ext>
            </a:extLst>
          </p:cNvPr>
          <p:cNvSpPr txBox="1">
            <a:spLocks noChangeArrowheads="1"/>
          </p:cNvSpPr>
          <p:nvPr/>
        </p:nvSpPr>
        <p:spPr bwMode="auto">
          <a:xfrm>
            <a:off x="855134" y="2554519"/>
            <a:ext cx="7713518" cy="11687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60325" indent="-60325" eaLnBrk="1" hangingPunct="1">
              <a:buFontTx/>
              <a:buNone/>
            </a:pPr>
            <a:endParaRPr lang="en-US" altLang="en-US"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4278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0566623"/>
      </p:ext>
    </p:extLst>
  </p:cSld>
  <p:clrMapOvr>
    <a:masterClrMapping/>
  </p:clrMapOvr>
</p:sld>
</file>

<file path=ppt/theme/theme1.xml><?xml version="1.0" encoding="utf-8"?>
<a:theme xmlns:a="http://schemas.openxmlformats.org/drawingml/2006/main" name="NCSCT">
  <a:themeElements>
    <a:clrScheme name="SMI green">
      <a:dk1>
        <a:srgbClr val="333333"/>
      </a:dk1>
      <a:lt1>
        <a:srgbClr val="FFFFFF"/>
      </a:lt1>
      <a:dk2>
        <a:srgbClr val="676767"/>
      </a:dk2>
      <a:lt2>
        <a:srgbClr val="FFFFFF"/>
      </a:lt2>
      <a:accent1>
        <a:srgbClr val="00BCBF"/>
      </a:accent1>
      <a:accent2>
        <a:srgbClr val="00393A"/>
      </a:accent2>
      <a:accent3>
        <a:srgbClr val="00D5D8"/>
      </a:accent3>
      <a:accent4>
        <a:srgbClr val="002728"/>
      </a:accent4>
      <a:accent5>
        <a:srgbClr val="007072"/>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30006</TotalTime>
  <Words>599</Words>
  <Application>Microsoft Macintosh PowerPoint</Application>
  <PresentationFormat>On-screen Show (4:3)</PresentationFormat>
  <Paragraphs>69</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Century Gothic</vt:lpstr>
      <vt:lpstr>Lucida Grande</vt:lpstr>
      <vt:lpstr>System Font Regular</vt:lpstr>
      <vt:lpstr>Wingdings</vt:lpstr>
      <vt:lpstr>NCSCT</vt:lpstr>
      <vt:lpstr>PowerPoint Presentation</vt:lpstr>
      <vt:lpstr>Summary </vt:lpstr>
      <vt:lpstr>Summary </vt:lpstr>
      <vt:lpstr>Summary</vt:lpstr>
      <vt:lpstr>Summary</vt:lpstr>
      <vt:lpstr>Training and skills assessment</vt:lpstr>
      <vt:lpstr>Mental health resources – ncsct.co.uk</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 Bunegar</dc:creator>
  <cp:lastModifiedBy>SOPHIA PAPADAKIS</cp:lastModifiedBy>
  <cp:revision>1649</cp:revision>
  <cp:lastPrinted>2021-04-19T06:44:37Z</cp:lastPrinted>
  <dcterms:created xsi:type="dcterms:W3CDTF">2019-04-01T09:21:54Z</dcterms:created>
  <dcterms:modified xsi:type="dcterms:W3CDTF">2022-08-10T11:00:26Z</dcterms:modified>
</cp:coreProperties>
</file>